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535" r:id="rId2"/>
    <p:sldId id="536" r:id="rId3"/>
    <p:sldId id="571" r:id="rId4"/>
    <p:sldId id="539" r:id="rId5"/>
    <p:sldId id="660" r:id="rId6"/>
    <p:sldId id="652" r:id="rId7"/>
    <p:sldId id="653" r:id="rId8"/>
    <p:sldId id="632" r:id="rId9"/>
    <p:sldId id="533" r:id="rId10"/>
    <p:sldId id="633" r:id="rId11"/>
    <p:sldId id="634" r:id="rId12"/>
    <p:sldId id="635" r:id="rId13"/>
    <p:sldId id="636" r:id="rId14"/>
    <p:sldId id="637" r:id="rId15"/>
    <p:sldId id="638" r:id="rId16"/>
    <p:sldId id="639" r:id="rId17"/>
    <p:sldId id="640" r:id="rId18"/>
    <p:sldId id="641" r:id="rId19"/>
    <p:sldId id="642" r:id="rId20"/>
    <p:sldId id="643" r:id="rId21"/>
    <p:sldId id="644" r:id="rId22"/>
    <p:sldId id="645" r:id="rId23"/>
    <p:sldId id="646" r:id="rId24"/>
    <p:sldId id="647" r:id="rId25"/>
    <p:sldId id="648" r:id="rId26"/>
    <p:sldId id="659" r:id="rId27"/>
    <p:sldId id="656" r:id="rId28"/>
    <p:sldId id="274" r:id="rId29"/>
    <p:sldId id="657" r:id="rId30"/>
    <p:sldId id="630" r:id="rId31"/>
    <p:sldId id="628" r:id="rId32"/>
    <p:sldId id="658" r:id="rId33"/>
    <p:sldId id="586" r:id="rId34"/>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78012" autoAdjust="0"/>
  </p:normalViewPr>
  <p:slideViewPr>
    <p:cSldViewPr>
      <p:cViewPr>
        <p:scale>
          <a:sx n="60" d="100"/>
          <a:sy n="60" d="100"/>
        </p:scale>
        <p:origin x="-2318" y="-259"/>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8/28/2013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8/28/2013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 Using a z-chart we see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 Using </a:t>
            </a:r>
            <a:r>
              <a:rPr lang="en-US" smtClean="0"/>
              <a:t>a z-chart we see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 Using online resources, we see the</a:t>
            </a:r>
            <a:r>
              <a:rPr lang="en-US" baseline="0" dirty="0" smtClean="0"/>
              <a:t> area under the normal curve.</a:t>
            </a:r>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defTabSz="914306">
              <a:buFont typeface="Arial" pitchFamily="34" charset="0"/>
              <a:buNone/>
              <a:defRP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8/28/2013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8/28/2013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8/28/2013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8/28/2013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8/28/2013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8/28/2013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8/28/2013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8/28/2013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8/28/2013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8/28/2013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8/28/2013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8/28/2013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eg"/><Relationship Id="rId7" Type="http://schemas.openxmlformats.org/officeDocument/2006/relationships/hyperlink" Target="http://www.youtube.com/watch?v=jRMVjHjYB6w"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www.schooltube.com/video/81f35b2779ef8d4727fd/" TargetMode="External"/><Relationship Id="rId5" Type="http://schemas.openxmlformats.org/officeDocument/2006/relationships/hyperlink" Target="http://bit.ly/17QDmw9" TargetMode="External"/><Relationship Id="rId4" Type="http://schemas.openxmlformats.org/officeDocument/2006/relationships/hyperlink" Target="http://blog.mrmeyer.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Resources.asp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8" Type="http://schemas.openxmlformats.org/officeDocument/2006/relationships/hyperlink" Target="http://www.corestandards.org/"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csstoolbox.com/"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29.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mathematicsvisionproject.org/index.html"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2.jpeg"/><Relationship Id="rId5" Type="http://schemas.openxmlformats.org/officeDocument/2006/relationships/hyperlink" Target="http://www.edutopia.org/" TargetMode="External"/><Relationship Id="rId10" Type="http://schemas.openxmlformats.org/officeDocument/2006/relationships/hyperlink" Target="http://robertkaplinsky.com/"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hyperlink" Target="http://robertkaplinsky.com/"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surveymonkey.com/s/WZKG5G2" TargetMode="External"/><Relationship Id="rId7" Type="http://schemas.openxmlformats.org/officeDocument/2006/relationships/image" Target="../media/image20.jp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Analytic Geometry B/Advanced Algebra</a:t>
            </a:r>
            <a:br>
              <a:rPr lang="en-US" sz="3200" dirty="0" smtClean="0"/>
            </a:br>
            <a:r>
              <a:rPr lang="en-US" sz="3200" dirty="0" smtClean="0"/>
              <a:t>Unit 5: Inferences and Conclusions from Data</a:t>
            </a:r>
            <a:r>
              <a:rPr lang="en-US" sz="4000" dirty="0" smtClean="0"/>
              <a:t/>
            </a:r>
            <a:br>
              <a:rPr lang="en-US" sz="4000" dirty="0" smtClean="0"/>
            </a:br>
            <a:r>
              <a:rPr lang="en-US" sz="2400" dirty="0" smtClean="0"/>
              <a:t>August 29,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990600"/>
            <a:ext cx="5181600" cy="4796135"/>
          </a:xfrm>
        </p:spPr>
        <p:txBody>
          <a:body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2 – Reason abstractly and quantitatively</a:t>
            </a:r>
          </a:p>
          <a:p>
            <a:pPr marL="457200" indent="-457200" algn="l">
              <a:buFont typeface="Arial" pitchFamily="34" charset="0"/>
              <a:buChar char="•"/>
            </a:pPr>
            <a:r>
              <a:rPr lang="en-US" sz="2800" dirty="0" smtClean="0">
                <a:solidFill>
                  <a:schemeClr val="tx1"/>
                </a:solidFill>
              </a:rPr>
              <a:t>SMP </a:t>
            </a:r>
            <a:r>
              <a:rPr lang="en-US" sz="2800" dirty="0">
                <a:solidFill>
                  <a:schemeClr val="tx1"/>
                </a:solidFill>
              </a:rPr>
              <a:t>3 – Construct viable arguments and critique the reasoning of </a:t>
            </a:r>
            <a:r>
              <a:rPr lang="en-US" sz="2800" dirty="0" smtClean="0">
                <a:solidFill>
                  <a:schemeClr val="tx1"/>
                </a:solidFill>
              </a:rPr>
              <a:t>others</a:t>
            </a:r>
          </a:p>
          <a:p>
            <a:pPr marL="457200" indent="-457200" algn="l">
              <a:buFont typeface="Arial" pitchFamily="34" charset="0"/>
              <a:buChar char="•"/>
            </a:pPr>
            <a:r>
              <a:rPr lang="en-US" sz="2800" dirty="0" smtClean="0">
                <a:solidFill>
                  <a:schemeClr val="tx1"/>
                </a:solidFill>
                <a:latin typeface="Arial Narrow" pitchFamily="34" charset="0"/>
              </a:rPr>
              <a:t>SMP 4 – Model with mathematics</a:t>
            </a:r>
          </a:p>
          <a:p>
            <a:pPr marL="457200" indent="-457200" algn="l">
              <a:buFont typeface="Arial" pitchFamily="34" charset="0"/>
              <a:buChar char="•"/>
            </a:pPr>
            <a:r>
              <a:rPr lang="en-US" sz="2800" dirty="0" smtClean="0">
                <a:solidFill>
                  <a:schemeClr val="tx1"/>
                </a:solidFill>
                <a:latin typeface="Arial Narrow" pitchFamily="34" charset="0"/>
              </a:rPr>
              <a:t>SMP 5 – Use appropriate tools strategically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47800" y="5181600"/>
            <a:ext cx="7162800" cy="1323439"/>
          </a:xfrm>
          <a:prstGeom prst="rect">
            <a:avLst/>
          </a:prstGeom>
          <a:noFill/>
        </p:spPr>
        <p:txBody>
          <a:bodyPr wrap="square" rtlCol="0">
            <a:spAutoFit/>
          </a:bodyPr>
          <a:lstStyle/>
          <a:p>
            <a:pPr marL="0" lvl="1" algn="ctr"/>
            <a:r>
              <a:rPr lang="en-US" sz="2000" b="1" dirty="0">
                <a:latin typeface="+mj-lt"/>
                <a:hlinkClick r:id="rId4"/>
              </a:rPr>
              <a:t>http://blog.mrmeyer.com</a:t>
            </a:r>
            <a:r>
              <a:rPr lang="en-US" sz="2000" b="1" dirty="0" smtClean="0">
                <a:latin typeface="+mj-lt"/>
                <a:hlinkClick r:id="rId4"/>
              </a:rPr>
              <a:t>/</a:t>
            </a:r>
            <a:endParaRPr lang="en-US" sz="2000" b="1" dirty="0" smtClean="0">
              <a:latin typeface="+mj-lt"/>
            </a:endParaRPr>
          </a:p>
          <a:p>
            <a:pPr marL="0" lvl="1" algn="ctr"/>
            <a:r>
              <a:rPr lang="en-US" sz="2000" b="1" dirty="0">
                <a:latin typeface="+mj-lt"/>
                <a:hlinkClick r:id="rId5"/>
              </a:rPr>
              <a:t>http://</a:t>
            </a:r>
            <a:r>
              <a:rPr lang="en-US" sz="2000" b="1" dirty="0" smtClean="0">
                <a:latin typeface="+mj-lt"/>
                <a:hlinkClick r:id="rId5"/>
              </a:rPr>
              <a:t>bit.ly/17QDmw9</a:t>
            </a:r>
            <a:r>
              <a:rPr lang="en-US" sz="2000" b="1" dirty="0" smtClean="0">
                <a:latin typeface="+mj-lt"/>
              </a:rPr>
              <a:t> </a:t>
            </a:r>
          </a:p>
          <a:p>
            <a:pPr marL="0" lvl="1" algn="ctr"/>
            <a:r>
              <a:rPr lang="en-US" sz="2000" b="1" u="sng" dirty="0">
                <a:latin typeface="+mj-lt"/>
                <a:hlinkClick r:id="rId6"/>
              </a:rPr>
              <a:t>http://www.schooltube.com/video/81f35b2779ef8d4727fd/</a:t>
            </a:r>
            <a:endParaRPr lang="en-US" sz="2000" b="1" dirty="0">
              <a:latin typeface="+mj-lt"/>
            </a:endParaRPr>
          </a:p>
          <a:p>
            <a:pPr algn="ctr"/>
            <a:r>
              <a:rPr lang="en-US" sz="2000" b="1" dirty="0" smtClean="0">
                <a:latin typeface="+mj-lt"/>
                <a:hlinkClick r:id="rId7"/>
              </a:rPr>
              <a:t>http</a:t>
            </a:r>
            <a:r>
              <a:rPr lang="en-US" sz="2000" b="1" dirty="0">
                <a:latin typeface="+mj-lt"/>
                <a:hlinkClick r:id="rId7"/>
              </a:rPr>
              <a:t>://</a:t>
            </a:r>
            <a:r>
              <a:rPr lang="en-US" sz="2000" b="1" dirty="0" smtClean="0">
                <a:latin typeface="+mj-lt"/>
                <a:hlinkClick r:id="rId7"/>
              </a:rPr>
              <a:t>www.youtube.com/watch?v=jRMVjHjYB6w</a:t>
            </a:r>
            <a:r>
              <a:rPr lang="en-US" sz="2000" b="1" dirty="0" smtClean="0">
                <a:latin typeface="+mj-lt"/>
              </a:rPr>
              <a:t> </a:t>
            </a:r>
            <a:endParaRPr lang="en-US" sz="2000" b="1" dirty="0">
              <a:latin typeface="+mj-lt"/>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6400" y="1219200"/>
            <a:ext cx="3396048" cy="3810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2287346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914400"/>
            <a:ext cx="5943600" cy="5257800"/>
          </a:xfrm>
        </p:spPr>
        <p:txBody>
          <a:bodyPr/>
          <a:lstStyle/>
          <a:p>
            <a:pPr marL="457200" indent="-457200" algn="l">
              <a:buFont typeface="Arial" pitchFamily="34" charset="0"/>
              <a:buChar char="•"/>
            </a:pPr>
            <a:r>
              <a:rPr lang="en-US" dirty="0" smtClean="0">
                <a:solidFill>
                  <a:schemeClr val="tx1"/>
                </a:solidFill>
              </a:rPr>
              <a:t>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Develop understanding of statistical variability</a:t>
            </a:r>
          </a:p>
          <a:p>
            <a:pPr lvl="2" algn="l">
              <a:buFont typeface="Wingdings" pitchFamily="2" charset="2"/>
              <a:buChar char="Ø"/>
            </a:pPr>
            <a:r>
              <a:rPr lang="en-US" dirty="0" smtClean="0">
                <a:solidFill>
                  <a:schemeClr val="tx1"/>
                </a:solidFill>
              </a:rPr>
              <a:t>Summarize and describe distributions</a:t>
            </a:r>
          </a:p>
          <a:p>
            <a:pPr lvl="2" algn="l">
              <a:buFont typeface="Wingdings" pitchFamily="2" charset="2"/>
              <a:buChar char="Ø"/>
            </a:pPr>
            <a:r>
              <a:rPr lang="en-US" dirty="0" smtClean="0">
                <a:solidFill>
                  <a:schemeClr val="tx1"/>
                </a:solidFill>
              </a:rPr>
              <a:t>Use random sampling to draw inferences about a population and comparative inferences about two populations</a:t>
            </a:r>
          </a:p>
          <a:p>
            <a:pPr lvl="2" algn="l">
              <a:buFont typeface="Wingdings" pitchFamily="2" charset="2"/>
              <a:buChar char="Ø"/>
            </a:pPr>
            <a:r>
              <a:rPr lang="en-US" dirty="0" smtClean="0">
                <a:solidFill>
                  <a:schemeClr val="tx1"/>
                </a:solidFill>
              </a:rPr>
              <a:t>Summarize, represent and interpret data on a single count or measurement variable (No standard deviation)</a:t>
            </a:r>
          </a:p>
          <a:p>
            <a:pPr marL="457200" indent="-457200" algn="l">
              <a:buFont typeface="Arial" pitchFamily="34" charset="0"/>
              <a:buChar char="•"/>
            </a:pPr>
            <a:r>
              <a:rPr lang="en-US" dirty="0" smtClean="0">
                <a:solidFill>
                  <a:schemeClr val="tx1"/>
                </a:solidFill>
              </a:rPr>
              <a:t>11th-12th </a:t>
            </a:r>
            <a:endParaRPr lang="en-US" dirty="0">
              <a:solidFill>
                <a:schemeClr val="tx1"/>
              </a:solidFill>
            </a:endParaRPr>
          </a:p>
          <a:p>
            <a:pPr lvl="2" algn="l">
              <a:buFont typeface="Wingdings" pitchFamily="2" charset="2"/>
              <a:buChar char="Ø"/>
            </a:pPr>
            <a:r>
              <a:rPr lang="en-US" dirty="0" smtClean="0">
                <a:solidFill>
                  <a:schemeClr val="tx1"/>
                </a:solidFill>
              </a:rPr>
              <a:t> Evaluate outcomes of decisions</a:t>
            </a:r>
          </a:p>
          <a:p>
            <a:pPr algn="l"/>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1790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4"/>
          <p:cNvSpPr>
            <a:spLocks noGrp="1"/>
          </p:cNvSpPr>
          <p:nvPr>
            <p:ph type="subTitle" idx="1"/>
          </p:nvPr>
        </p:nvSpPr>
        <p:spPr>
          <a:xfrm>
            <a:off x="304800" y="1219200"/>
            <a:ext cx="8382000" cy="4419600"/>
          </a:xfrm>
        </p:spPr>
        <p:txBody>
          <a:bodyPr/>
          <a:lstStyle/>
          <a:p>
            <a:pPr algn="l"/>
            <a:r>
              <a:rPr lang="en-US" sz="2800" dirty="0" smtClean="0">
                <a:solidFill>
                  <a:schemeClr val="tx1"/>
                </a:solidFill>
              </a:rPr>
              <a:t>Automobile manufactures have to design the driver’s seat area so that both tall and short adults can sit comfortably, reach all the controls and pedals, and see through the windshield. Suppose a new car is designed so that these conditions are met for people from 58 inches to 76 inches tall.</a:t>
            </a:r>
          </a:p>
          <a:p>
            <a:pPr algn="l"/>
            <a:r>
              <a:rPr lang="en-US" sz="2800" dirty="0" smtClean="0">
                <a:solidFill>
                  <a:schemeClr val="tx1"/>
                </a:solidFill>
              </a:rPr>
              <a:t>The heights of adult men in the US are approximately normally distributed with a mean of 70 inches and a standard deviation of 3 inches. Heights of adult women are approximately normally distributed with a mean of 64.5 inches and a standard deviation of 2.5 inches.</a:t>
            </a:r>
            <a:endParaRPr lang="en-US" sz="2800" dirty="0">
              <a:solidFill>
                <a:schemeClr val="tx1"/>
              </a:solidFill>
            </a:endParaRPr>
          </a:p>
        </p:txBody>
      </p:sp>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spTree>
    <p:extLst>
      <p:ext uri="{BB962C8B-B14F-4D97-AF65-F5344CB8AC3E}">
        <p14:creationId xmlns:p14="http://schemas.microsoft.com/office/powerpoint/2010/main" val="29934495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4"/>
          <p:cNvSpPr>
            <a:spLocks noGrp="1"/>
          </p:cNvSpPr>
          <p:nvPr>
            <p:ph type="subTitle" idx="1"/>
          </p:nvPr>
        </p:nvSpPr>
        <p:spPr>
          <a:xfrm>
            <a:off x="304800" y="1219200"/>
            <a:ext cx="8382000" cy="4419600"/>
          </a:xfrm>
        </p:spPr>
        <p:txBody>
          <a:bodyPr/>
          <a:lstStyle/>
          <a:p>
            <a:pPr algn="l"/>
            <a:r>
              <a:rPr lang="en-US" sz="2000" dirty="0" smtClean="0">
                <a:solidFill>
                  <a:schemeClr val="tx1"/>
                </a:solidFill>
              </a:rPr>
              <a:t>Automobile manufactures have to design the driver’s seat area so that both tall and short adults can sit comfortably, reach all the controls and pedals, and see through the windshield. Suppose a new car is designed so that these conditions are met for people from 58 inches to 76 inches tall.</a:t>
            </a:r>
          </a:p>
          <a:p>
            <a:pPr algn="l"/>
            <a:r>
              <a:rPr lang="en-US" sz="2000" dirty="0" smtClean="0">
                <a:solidFill>
                  <a:schemeClr val="tx1"/>
                </a:solidFill>
              </a:rPr>
              <a:t>The heights of adult men in the US are approximately normally distributed with a mean of 70 inches and a standard deviation of 3 inches. Heights of adult women are approximately normally distributed with a mean of 64.5 inches and a standard deviation of 2.5 inches.</a:t>
            </a:r>
          </a:p>
          <a:p>
            <a:pPr algn="l"/>
            <a:endParaRPr lang="en-US" sz="2000" dirty="0">
              <a:solidFill>
                <a:schemeClr val="tx1"/>
              </a:solidFill>
            </a:endParaRPr>
          </a:p>
          <a:p>
            <a:pPr algn="l"/>
            <a:r>
              <a:rPr lang="en-US" sz="2400" dirty="0" smtClean="0">
                <a:solidFill>
                  <a:schemeClr val="tx1"/>
                </a:solidFill>
              </a:rPr>
              <a:t>What percentage of US men will not be accommodated by the car?</a:t>
            </a:r>
          </a:p>
          <a:p>
            <a:pPr algn="l"/>
            <a:r>
              <a:rPr lang="en-US" sz="2400" dirty="0" smtClean="0">
                <a:solidFill>
                  <a:schemeClr val="tx1"/>
                </a:solidFill>
              </a:rPr>
              <a:t>What percentage of US women will not be accommodated by the car?</a:t>
            </a:r>
            <a:endParaRPr lang="en-US" sz="2800" dirty="0">
              <a:solidFill>
                <a:schemeClr val="tx1"/>
              </a:solidFill>
            </a:endParaRPr>
          </a:p>
        </p:txBody>
      </p:sp>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spTree>
    <p:extLst>
      <p:ext uri="{BB962C8B-B14F-4D97-AF65-F5344CB8AC3E}">
        <p14:creationId xmlns:p14="http://schemas.microsoft.com/office/powerpoint/2010/main" val="328486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4"/>
          <p:cNvSpPr>
            <a:spLocks noGrp="1"/>
          </p:cNvSpPr>
          <p:nvPr>
            <p:ph type="subTitle" idx="1"/>
          </p:nvPr>
        </p:nvSpPr>
        <p:spPr>
          <a:xfrm>
            <a:off x="304800" y="1219200"/>
            <a:ext cx="8382000" cy="4419600"/>
          </a:xfrm>
        </p:spPr>
        <p:txBody>
          <a:bodyPr/>
          <a:lstStyle/>
          <a:p>
            <a:pPr algn="l"/>
            <a:r>
              <a:rPr lang="en-US" sz="2000" dirty="0" smtClean="0">
                <a:solidFill>
                  <a:schemeClr val="tx1"/>
                </a:solidFill>
              </a:rPr>
              <a:t>Automobile manufactures have to design the driver’s seat area so that both tall and short adults can sit comfortably, reach all the controls and pedals, and see through the windshield. Suppose a new car is designed so that these conditions are met for people from 58 inches to 76 inches tall.</a:t>
            </a:r>
          </a:p>
          <a:p>
            <a:pPr algn="l"/>
            <a:r>
              <a:rPr lang="en-US" sz="2000" dirty="0" smtClean="0">
                <a:solidFill>
                  <a:schemeClr val="tx1"/>
                </a:solidFill>
              </a:rPr>
              <a:t>The heights of adult men in the US are approximately normally distributed with a mean of 70 inches and a standard deviation of 3 inches. Heights of adult women are approximately normally distributed with a mean of 64.5 inches and a standard deviation of 2.5 inches.</a:t>
            </a:r>
          </a:p>
          <a:p>
            <a:pPr algn="l"/>
            <a:endParaRPr lang="en-US" sz="2000" dirty="0">
              <a:solidFill>
                <a:schemeClr val="tx1"/>
              </a:solidFill>
            </a:endParaRPr>
          </a:p>
          <a:p>
            <a:pPr algn="l"/>
            <a:r>
              <a:rPr lang="en-US" sz="2400" dirty="0" smtClean="0">
                <a:solidFill>
                  <a:schemeClr val="tx1"/>
                </a:solidFill>
              </a:rPr>
              <a:t>What percentage of US men will not be accommodated by the car?</a:t>
            </a:r>
          </a:p>
          <a:p>
            <a:pPr algn="l"/>
            <a:r>
              <a:rPr lang="en-US" sz="2400" dirty="0" smtClean="0">
                <a:solidFill>
                  <a:schemeClr val="tx1"/>
                </a:solidFill>
              </a:rPr>
              <a:t>What percentage of US women will not be accommodated by the car?</a:t>
            </a:r>
            <a:endParaRPr lang="en-US" sz="2800" dirty="0">
              <a:solidFill>
                <a:schemeClr val="tx1"/>
              </a:solidFill>
            </a:endParaRPr>
          </a:p>
        </p:txBody>
      </p:sp>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spTree>
    <p:extLst>
      <p:ext uri="{BB962C8B-B14F-4D97-AF65-F5344CB8AC3E}">
        <p14:creationId xmlns:p14="http://schemas.microsoft.com/office/powerpoint/2010/main" val="3505887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sz="2000" dirty="0" smtClean="0">
                    <a:solidFill>
                      <a:schemeClr val="tx1"/>
                    </a:solidFill>
                  </a:rPr>
                  <a:t>Suppose a new car is designed so that these conditions are met for people from 58 inches to 76 inches tall.</a:t>
                </a:r>
              </a:p>
              <a:p>
                <a:pPr algn="l"/>
                <a:r>
                  <a:rPr lang="en-US" sz="2000" dirty="0" smtClean="0">
                    <a:solidFill>
                      <a:schemeClr val="tx1"/>
                    </a:solidFill>
                  </a:rPr>
                  <a:t>The heights of adult men in the US are approximately normally distributed with a mean of 70 inches and a standard deviation of 3 inches.</a:t>
                </a:r>
                <a:endParaRPr lang="en-US" sz="2000" dirty="0">
                  <a:solidFill>
                    <a:schemeClr val="tx1"/>
                  </a:solidFill>
                </a:endParaRPr>
              </a:p>
              <a:p>
                <a:pPr algn="l"/>
                <a:r>
                  <a:rPr lang="en-US" sz="2000" dirty="0" smtClean="0">
                    <a:solidFill>
                      <a:schemeClr val="tx1"/>
                    </a:solidFill>
                  </a:rPr>
                  <a:t>What percentage of US men will not be accommodated by the car?</a:t>
                </a:r>
              </a:p>
              <a:p>
                <a:pPr algn="l"/>
                <a:r>
                  <a:rPr lang="en-US" sz="2400" dirty="0" smtClean="0">
                    <a:solidFill>
                      <a:schemeClr val="tx1"/>
                    </a:solidFill>
                  </a:rPr>
                  <a:t>For men, we want the percentage of the normal distribution with mean 70 and standard deviation 3 that is above 76 inches or below 58 inches.</a:t>
                </a:r>
              </a:p>
              <a:p>
                <a:pPr algn="l"/>
                <a14:m>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76−70</m:t>
                            </m:r>
                          </m:num>
                          <m:den>
                            <m:r>
                              <a:rPr lang="en-US" sz="2800" b="0" i="1" smtClean="0">
                                <a:solidFill>
                                  <a:schemeClr val="tx1"/>
                                </a:solidFill>
                                <a:latin typeface="Cambria Math"/>
                              </a:rPr>
                              <m:t>3</m:t>
                            </m:r>
                          </m:den>
                        </m:f>
                        <m:r>
                          <a:rPr lang="en-US" sz="2800" b="0" i="1" smtClean="0">
                            <a:solidFill>
                              <a:schemeClr val="tx1"/>
                            </a:solidFill>
                            <a:latin typeface="Cambria Math"/>
                          </a:rPr>
                          <m:t> = </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6</m:t>
                                </m:r>
                              </m:num>
                              <m:den>
                                <m:r>
                                  <a:rPr lang="en-US" sz="2800" b="0" i="1" smtClean="0">
                                    <a:solidFill>
                                      <a:schemeClr val="tx1"/>
                                    </a:solidFill>
                                    <a:latin typeface="Cambria Math"/>
                                  </a:rPr>
                                  <m:t>3</m:t>
                                </m:r>
                              </m:den>
                            </m:f>
                            <m:r>
                              <a:rPr lang="en-US" sz="2800" b="0" i="1" smtClean="0">
                                <a:solidFill>
                                  <a:schemeClr val="tx1"/>
                                </a:solidFill>
                                <a:latin typeface="Cambria Math"/>
                              </a:rPr>
                              <m:t> = 2</m:t>
                            </m:r>
                          </m:e>
                        </m:box>
                      </m:e>
                    </m:box>
                  </m:oMath>
                </a14:m>
                <a:r>
                  <a:rPr lang="en-US" sz="2800" dirty="0" smtClean="0">
                    <a:solidFill>
                      <a:schemeClr val="tx1"/>
                    </a:solidFill>
                  </a:rPr>
                  <a:t> </a:t>
                </a:r>
                <a:r>
                  <a:rPr lang="en-US" sz="2400" dirty="0" smtClean="0">
                    <a:solidFill>
                      <a:schemeClr val="tx1"/>
                    </a:solidFill>
                  </a:rPr>
                  <a:t>standard deviations above the mean and </a:t>
                </a:r>
                <a14:m>
                  <m:oMath xmlns:m="http://schemas.openxmlformats.org/officeDocument/2006/math">
                    <m:f>
                      <m:fPr>
                        <m:ctrlPr>
                          <a:rPr lang="en-US" sz="2400" i="1">
                            <a:solidFill>
                              <a:schemeClr val="tx1"/>
                            </a:solidFill>
                            <a:latin typeface="Cambria Math"/>
                          </a:rPr>
                        </m:ctrlPr>
                      </m:fPr>
                      <m:num>
                        <m:r>
                          <a:rPr lang="en-US" sz="2400" i="1">
                            <a:solidFill>
                              <a:schemeClr val="tx1"/>
                            </a:solidFill>
                            <a:latin typeface="Cambria Math"/>
                          </a:rPr>
                          <m:t>7</m:t>
                        </m:r>
                        <m:r>
                          <a:rPr lang="en-US" sz="2400" b="0" i="1" smtClean="0">
                            <a:solidFill>
                              <a:schemeClr val="tx1"/>
                            </a:solidFill>
                            <a:latin typeface="Cambria Math"/>
                          </a:rPr>
                          <m:t>0</m:t>
                        </m:r>
                        <m:r>
                          <a:rPr lang="en-US" sz="2400" i="1">
                            <a:solidFill>
                              <a:schemeClr val="tx1"/>
                            </a:solidFill>
                            <a:latin typeface="Cambria Math"/>
                          </a:rPr>
                          <m:t>−</m:t>
                        </m:r>
                        <m:r>
                          <a:rPr lang="en-US" sz="2400" b="0" i="1" smtClean="0">
                            <a:solidFill>
                              <a:schemeClr val="tx1"/>
                            </a:solidFill>
                            <a:latin typeface="Cambria Math"/>
                          </a:rPr>
                          <m:t>58</m:t>
                        </m:r>
                      </m:num>
                      <m:den>
                        <m:r>
                          <a:rPr lang="en-US" sz="2400" i="1">
                            <a:solidFill>
                              <a:schemeClr val="tx1"/>
                            </a:solidFill>
                            <a:latin typeface="Cambria Math"/>
                          </a:rPr>
                          <m:t>3</m:t>
                        </m:r>
                      </m:den>
                    </m:f>
                    <m:r>
                      <a:rPr lang="en-US" sz="2400" i="1">
                        <a:solidFill>
                          <a:schemeClr val="tx1"/>
                        </a:solidFill>
                        <a:latin typeface="Cambria Math"/>
                      </a:rPr>
                      <m:t> = </m:t>
                    </m:r>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b="0" i="1" smtClean="0">
                                <a:solidFill>
                                  <a:schemeClr val="tx1"/>
                                </a:solidFill>
                                <a:latin typeface="Cambria Math"/>
                              </a:rPr>
                              <m:t>12</m:t>
                            </m:r>
                          </m:num>
                          <m:den>
                            <m:r>
                              <a:rPr lang="en-US" sz="2400" i="1">
                                <a:solidFill>
                                  <a:schemeClr val="tx1"/>
                                </a:solidFill>
                                <a:latin typeface="Cambria Math"/>
                              </a:rPr>
                              <m:t>3</m:t>
                            </m:r>
                          </m:den>
                        </m:f>
                        <m:r>
                          <a:rPr lang="en-US" sz="2400" i="1">
                            <a:solidFill>
                              <a:schemeClr val="tx1"/>
                            </a:solidFill>
                            <a:latin typeface="Cambria Math"/>
                          </a:rPr>
                          <m:t> =</m:t>
                        </m:r>
                        <m:r>
                          <a:rPr lang="en-US" sz="2400" b="0" i="1" smtClean="0">
                            <a:solidFill>
                              <a:schemeClr val="tx1"/>
                            </a:solidFill>
                            <a:latin typeface="Cambria Math"/>
                          </a:rPr>
                          <m:t> 4</m:t>
                        </m:r>
                      </m:e>
                    </m:box>
                  </m:oMath>
                </a14:m>
                <a:r>
                  <a:rPr lang="en-US" sz="2400" dirty="0" smtClean="0">
                    <a:solidFill>
                      <a:schemeClr val="tx1"/>
                    </a:solidFill>
                  </a:rPr>
                  <a:t> standard deviations below the mean.</a:t>
                </a: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t="-690" r="-1236"/>
                </a:stretch>
              </a:blipFill>
            </p:spPr>
            <p:txBody>
              <a:bodyPr/>
              <a:lstStyle/>
              <a:p>
                <a:r>
                  <a:rPr lang="en-US">
                    <a:noFill/>
                  </a:rPr>
                  <a:t> </a:t>
                </a:r>
              </a:p>
            </p:txBody>
          </p:sp>
        </mc:Fallback>
      </mc:AlternateContent>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spTree>
    <p:extLst>
      <p:ext uri="{BB962C8B-B14F-4D97-AF65-F5344CB8AC3E}">
        <p14:creationId xmlns:p14="http://schemas.microsoft.com/office/powerpoint/2010/main" val="20718246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sz="2400" dirty="0" smtClean="0">
                    <a:solidFill>
                      <a:schemeClr val="tx1"/>
                    </a:solidFill>
                  </a:rPr>
                  <a:t>For men, we want the percentage of the normal distribution with mean 70 and standard deviation 3 that is above 76 inches or below 58 inches.</a:t>
                </a:r>
              </a:p>
              <a:p>
                <a:pPr algn="l"/>
                <a14:m>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76−70</m:t>
                            </m:r>
                          </m:num>
                          <m:den>
                            <m:r>
                              <a:rPr lang="en-US" sz="2800" b="0" i="1" smtClean="0">
                                <a:solidFill>
                                  <a:schemeClr val="tx1"/>
                                </a:solidFill>
                                <a:latin typeface="Cambria Math"/>
                              </a:rPr>
                              <m:t>3</m:t>
                            </m:r>
                          </m:den>
                        </m:f>
                        <m:r>
                          <a:rPr lang="en-US" sz="2800" b="0" i="1" smtClean="0">
                            <a:solidFill>
                              <a:schemeClr val="tx1"/>
                            </a:solidFill>
                            <a:latin typeface="Cambria Math"/>
                          </a:rPr>
                          <m:t> = </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6</m:t>
                                </m:r>
                              </m:num>
                              <m:den>
                                <m:r>
                                  <a:rPr lang="en-US" sz="2800" b="0" i="1" smtClean="0">
                                    <a:solidFill>
                                      <a:schemeClr val="tx1"/>
                                    </a:solidFill>
                                    <a:latin typeface="Cambria Math"/>
                                  </a:rPr>
                                  <m:t>3</m:t>
                                </m:r>
                              </m:den>
                            </m:f>
                            <m:r>
                              <a:rPr lang="en-US" sz="2800" b="0" i="1" smtClean="0">
                                <a:solidFill>
                                  <a:schemeClr val="tx1"/>
                                </a:solidFill>
                                <a:latin typeface="Cambria Math"/>
                              </a:rPr>
                              <m:t> = 2</m:t>
                            </m:r>
                          </m:e>
                        </m:box>
                      </m:e>
                    </m:box>
                  </m:oMath>
                </a14:m>
                <a:r>
                  <a:rPr lang="en-US" sz="2800" dirty="0" smtClean="0">
                    <a:solidFill>
                      <a:schemeClr val="tx1"/>
                    </a:solidFill>
                  </a:rPr>
                  <a:t> </a:t>
                </a:r>
                <a:r>
                  <a:rPr lang="en-US" sz="2400" dirty="0" smtClean="0">
                    <a:solidFill>
                      <a:schemeClr val="tx1"/>
                    </a:solidFill>
                  </a:rPr>
                  <a:t>standard deviations above the mean and </a:t>
                </a:r>
                <a14:m>
                  <m:oMath xmlns:m="http://schemas.openxmlformats.org/officeDocument/2006/math">
                    <m:f>
                      <m:fPr>
                        <m:ctrlPr>
                          <a:rPr lang="en-US" sz="2400" i="1">
                            <a:solidFill>
                              <a:schemeClr val="tx1"/>
                            </a:solidFill>
                            <a:latin typeface="Cambria Math"/>
                          </a:rPr>
                        </m:ctrlPr>
                      </m:fPr>
                      <m:num>
                        <m:r>
                          <a:rPr lang="en-US" sz="2400" i="1">
                            <a:solidFill>
                              <a:schemeClr val="tx1"/>
                            </a:solidFill>
                            <a:latin typeface="Cambria Math"/>
                          </a:rPr>
                          <m:t>7</m:t>
                        </m:r>
                        <m:r>
                          <a:rPr lang="en-US" sz="2400" b="0" i="1" smtClean="0">
                            <a:solidFill>
                              <a:schemeClr val="tx1"/>
                            </a:solidFill>
                            <a:latin typeface="Cambria Math"/>
                          </a:rPr>
                          <m:t>0</m:t>
                        </m:r>
                        <m:r>
                          <a:rPr lang="en-US" sz="2400" i="1">
                            <a:solidFill>
                              <a:schemeClr val="tx1"/>
                            </a:solidFill>
                            <a:latin typeface="Cambria Math"/>
                          </a:rPr>
                          <m:t>−</m:t>
                        </m:r>
                        <m:r>
                          <a:rPr lang="en-US" sz="2400" b="0" i="1" smtClean="0">
                            <a:solidFill>
                              <a:schemeClr val="tx1"/>
                            </a:solidFill>
                            <a:latin typeface="Cambria Math"/>
                          </a:rPr>
                          <m:t>58</m:t>
                        </m:r>
                      </m:num>
                      <m:den>
                        <m:r>
                          <a:rPr lang="en-US" sz="2400" i="1">
                            <a:solidFill>
                              <a:schemeClr val="tx1"/>
                            </a:solidFill>
                            <a:latin typeface="Cambria Math"/>
                          </a:rPr>
                          <m:t>3</m:t>
                        </m:r>
                      </m:den>
                    </m:f>
                    <m:r>
                      <a:rPr lang="en-US" sz="2400" i="1">
                        <a:solidFill>
                          <a:schemeClr val="tx1"/>
                        </a:solidFill>
                        <a:latin typeface="Cambria Math"/>
                      </a:rPr>
                      <m:t> = </m:t>
                    </m:r>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b="0" i="1" smtClean="0">
                                <a:solidFill>
                                  <a:schemeClr val="tx1"/>
                                </a:solidFill>
                                <a:latin typeface="Cambria Math"/>
                              </a:rPr>
                              <m:t>12</m:t>
                            </m:r>
                          </m:num>
                          <m:den>
                            <m:r>
                              <a:rPr lang="en-US" sz="2400" i="1">
                                <a:solidFill>
                                  <a:schemeClr val="tx1"/>
                                </a:solidFill>
                                <a:latin typeface="Cambria Math"/>
                              </a:rPr>
                              <m:t>3</m:t>
                            </m:r>
                          </m:den>
                        </m:f>
                        <m:r>
                          <a:rPr lang="en-US" sz="2400" i="1">
                            <a:solidFill>
                              <a:schemeClr val="tx1"/>
                            </a:solidFill>
                            <a:latin typeface="Cambria Math"/>
                          </a:rPr>
                          <m:t> =</m:t>
                        </m:r>
                        <m:r>
                          <a:rPr lang="en-US" sz="2400" b="0" i="1" smtClean="0">
                            <a:solidFill>
                              <a:schemeClr val="tx1"/>
                            </a:solidFill>
                            <a:latin typeface="Cambria Math"/>
                          </a:rPr>
                          <m:t> 4</m:t>
                        </m:r>
                      </m:e>
                    </m:box>
                  </m:oMath>
                </a14:m>
                <a:r>
                  <a:rPr lang="en-US" sz="2400" dirty="0" smtClean="0">
                    <a:solidFill>
                      <a:schemeClr val="tx1"/>
                    </a:solidFill>
                  </a:rPr>
                  <a:t> standard deviations below the mean.</a:t>
                </a: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t="-966" r="-945"/>
                </a:stretch>
              </a:blipFill>
            </p:spPr>
            <p:txBody>
              <a:bodyPr/>
              <a:lstStyle/>
              <a:p>
                <a:r>
                  <a:rPr lang="en-US">
                    <a:noFill/>
                  </a:rPr>
                  <a:t> </a:t>
                </a:r>
              </a:p>
            </p:txBody>
          </p:sp>
        </mc:Fallback>
      </mc:AlternateContent>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4673" y="2668786"/>
            <a:ext cx="1455927" cy="607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0509" y="2668786"/>
            <a:ext cx="1042291" cy="2893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25018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sz="2400" dirty="0" smtClean="0">
                    <a:solidFill>
                      <a:schemeClr val="tx1"/>
                    </a:solidFill>
                  </a:rPr>
                  <a:t>For men, we want the percentage of the normal distribution with mean 70 and standard deviation 3 that is above 76 inches or below 58 inches.</a:t>
                </a:r>
              </a:p>
              <a:p>
                <a:pPr algn="l"/>
                <a14:m>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76−70</m:t>
                            </m:r>
                          </m:num>
                          <m:den>
                            <m:r>
                              <a:rPr lang="en-US" sz="2800" b="0" i="1" smtClean="0">
                                <a:solidFill>
                                  <a:schemeClr val="tx1"/>
                                </a:solidFill>
                                <a:latin typeface="Cambria Math"/>
                              </a:rPr>
                              <m:t>3</m:t>
                            </m:r>
                          </m:den>
                        </m:f>
                        <m:r>
                          <a:rPr lang="en-US" sz="2800" b="0" i="1" smtClean="0">
                            <a:solidFill>
                              <a:schemeClr val="tx1"/>
                            </a:solidFill>
                            <a:latin typeface="Cambria Math"/>
                          </a:rPr>
                          <m:t> = </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6</m:t>
                                </m:r>
                              </m:num>
                              <m:den>
                                <m:r>
                                  <a:rPr lang="en-US" sz="2800" b="0" i="1" smtClean="0">
                                    <a:solidFill>
                                      <a:schemeClr val="tx1"/>
                                    </a:solidFill>
                                    <a:latin typeface="Cambria Math"/>
                                  </a:rPr>
                                  <m:t>3</m:t>
                                </m:r>
                              </m:den>
                            </m:f>
                            <m:r>
                              <a:rPr lang="en-US" sz="2800" b="0" i="1" smtClean="0">
                                <a:solidFill>
                                  <a:schemeClr val="tx1"/>
                                </a:solidFill>
                                <a:latin typeface="Cambria Math"/>
                              </a:rPr>
                              <m:t> = 2</m:t>
                            </m:r>
                          </m:e>
                        </m:box>
                      </m:e>
                    </m:box>
                  </m:oMath>
                </a14:m>
                <a:r>
                  <a:rPr lang="en-US" sz="2800" dirty="0" smtClean="0">
                    <a:solidFill>
                      <a:schemeClr val="tx1"/>
                    </a:solidFill>
                  </a:rPr>
                  <a:t> </a:t>
                </a:r>
                <a:r>
                  <a:rPr lang="en-US" sz="2400" dirty="0" smtClean="0">
                    <a:solidFill>
                      <a:schemeClr val="tx1"/>
                    </a:solidFill>
                  </a:rPr>
                  <a:t>standard deviations above the mean and </a:t>
                </a:r>
                <a14:m>
                  <m:oMath xmlns:m="http://schemas.openxmlformats.org/officeDocument/2006/math">
                    <m:f>
                      <m:fPr>
                        <m:ctrlPr>
                          <a:rPr lang="en-US" sz="2400" i="1">
                            <a:solidFill>
                              <a:schemeClr val="tx1"/>
                            </a:solidFill>
                            <a:latin typeface="Cambria Math"/>
                          </a:rPr>
                        </m:ctrlPr>
                      </m:fPr>
                      <m:num>
                        <m:r>
                          <a:rPr lang="en-US" sz="2400" i="1">
                            <a:solidFill>
                              <a:schemeClr val="tx1"/>
                            </a:solidFill>
                            <a:latin typeface="Cambria Math"/>
                          </a:rPr>
                          <m:t>7</m:t>
                        </m:r>
                        <m:r>
                          <a:rPr lang="en-US" sz="2400" b="0" i="1" smtClean="0">
                            <a:solidFill>
                              <a:schemeClr val="tx1"/>
                            </a:solidFill>
                            <a:latin typeface="Cambria Math"/>
                          </a:rPr>
                          <m:t>0</m:t>
                        </m:r>
                        <m:r>
                          <a:rPr lang="en-US" sz="2400" i="1">
                            <a:solidFill>
                              <a:schemeClr val="tx1"/>
                            </a:solidFill>
                            <a:latin typeface="Cambria Math"/>
                          </a:rPr>
                          <m:t>−</m:t>
                        </m:r>
                        <m:r>
                          <a:rPr lang="en-US" sz="2400" b="0" i="1" smtClean="0">
                            <a:solidFill>
                              <a:schemeClr val="tx1"/>
                            </a:solidFill>
                            <a:latin typeface="Cambria Math"/>
                          </a:rPr>
                          <m:t>58</m:t>
                        </m:r>
                      </m:num>
                      <m:den>
                        <m:r>
                          <a:rPr lang="en-US" sz="2400" i="1">
                            <a:solidFill>
                              <a:schemeClr val="tx1"/>
                            </a:solidFill>
                            <a:latin typeface="Cambria Math"/>
                          </a:rPr>
                          <m:t>3</m:t>
                        </m:r>
                      </m:den>
                    </m:f>
                    <m:r>
                      <a:rPr lang="en-US" sz="2400" i="1">
                        <a:solidFill>
                          <a:schemeClr val="tx1"/>
                        </a:solidFill>
                        <a:latin typeface="Cambria Math"/>
                      </a:rPr>
                      <m:t> = </m:t>
                    </m:r>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b="0" i="1" smtClean="0">
                                <a:solidFill>
                                  <a:schemeClr val="tx1"/>
                                </a:solidFill>
                                <a:latin typeface="Cambria Math"/>
                              </a:rPr>
                              <m:t>12</m:t>
                            </m:r>
                          </m:num>
                          <m:den>
                            <m:r>
                              <a:rPr lang="en-US" sz="2400" i="1">
                                <a:solidFill>
                                  <a:schemeClr val="tx1"/>
                                </a:solidFill>
                                <a:latin typeface="Cambria Math"/>
                              </a:rPr>
                              <m:t>3</m:t>
                            </m:r>
                          </m:den>
                        </m:f>
                        <m:r>
                          <a:rPr lang="en-US" sz="2400" i="1">
                            <a:solidFill>
                              <a:schemeClr val="tx1"/>
                            </a:solidFill>
                            <a:latin typeface="Cambria Math"/>
                          </a:rPr>
                          <m:t> =</m:t>
                        </m:r>
                        <m:r>
                          <a:rPr lang="en-US" sz="2400" b="0" i="1" smtClean="0">
                            <a:solidFill>
                              <a:schemeClr val="tx1"/>
                            </a:solidFill>
                            <a:latin typeface="Cambria Math"/>
                          </a:rPr>
                          <m:t> 4</m:t>
                        </m:r>
                      </m:e>
                    </m:box>
                  </m:oMath>
                </a14:m>
                <a:r>
                  <a:rPr lang="en-US" sz="2400" dirty="0" smtClean="0">
                    <a:solidFill>
                      <a:schemeClr val="tx1"/>
                    </a:solidFill>
                  </a:rPr>
                  <a:t> standard deviations below the mean.</a:t>
                </a:r>
              </a:p>
              <a:p>
                <a:pPr algn="l"/>
                <a:endParaRPr lang="en-US" sz="2400" dirty="0">
                  <a:solidFill>
                    <a:schemeClr val="tx1"/>
                  </a:solidFill>
                </a:endParaRPr>
              </a:p>
              <a:p>
                <a:pPr algn="l"/>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a:rPr>
                        <m:t>1−0.9772=0.0228</m:t>
                      </m:r>
                    </m:oMath>
                  </m:oMathPara>
                </a14:m>
                <a:endParaRPr lang="en-US" sz="2400" dirty="0" smtClean="0">
                  <a:solidFill>
                    <a:schemeClr val="tx1"/>
                  </a:solidFill>
                </a:endParaRPr>
              </a:p>
              <a:p>
                <a:pPr algn="l"/>
                <a:r>
                  <a:rPr lang="en-US" sz="2400" dirty="0" smtClean="0">
                    <a:solidFill>
                      <a:schemeClr val="tx1"/>
                    </a:solidFill>
                  </a:rPr>
                  <a:t>So, about 2.3% of adult men won’t fit in this car.</a:t>
                </a: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t="-966" r="-945"/>
                </a:stretch>
              </a:blipFill>
            </p:spPr>
            <p:txBody>
              <a:bodyPr/>
              <a:lstStyle/>
              <a:p>
                <a:r>
                  <a:rPr lang="en-US">
                    <a:noFill/>
                  </a:rPr>
                  <a:t> </a:t>
                </a:r>
              </a:p>
            </p:txBody>
          </p:sp>
        </mc:Fallback>
      </mc:AlternateContent>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4673" y="2668786"/>
            <a:ext cx="1455927" cy="607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0509" y="2668786"/>
            <a:ext cx="1042291" cy="2893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15642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sz="2000" dirty="0" smtClean="0">
                    <a:solidFill>
                      <a:schemeClr val="tx1"/>
                    </a:solidFill>
                  </a:rPr>
                  <a:t>Suppose a new car is designed so that these conditions are met for people from 58 inches to 76 inches tall.</a:t>
                </a:r>
              </a:p>
              <a:p>
                <a:pPr algn="l"/>
                <a:r>
                  <a:rPr lang="en-US" sz="2000" dirty="0" smtClean="0">
                    <a:solidFill>
                      <a:schemeClr val="tx1"/>
                    </a:solidFill>
                  </a:rPr>
                  <a:t>Heights of adult women are approximately normally distributed with a mean of 64.5 inches and a standard deviation of 2.5 inches.</a:t>
                </a:r>
              </a:p>
              <a:p>
                <a:pPr algn="l"/>
                <a:r>
                  <a:rPr lang="en-US" sz="2000" dirty="0" smtClean="0">
                    <a:solidFill>
                      <a:schemeClr val="tx1"/>
                    </a:solidFill>
                  </a:rPr>
                  <a:t>What percentage of US women will not be accommodated by the car?</a:t>
                </a:r>
              </a:p>
              <a:p>
                <a:pPr algn="l"/>
                <a:r>
                  <a:rPr lang="en-US" sz="2400" dirty="0">
                    <a:solidFill>
                      <a:schemeClr val="tx1"/>
                    </a:solidFill>
                  </a:rPr>
                  <a:t>For </a:t>
                </a:r>
                <a:r>
                  <a:rPr lang="en-US" sz="2400" dirty="0" smtClean="0">
                    <a:solidFill>
                      <a:schemeClr val="tx1"/>
                    </a:solidFill>
                  </a:rPr>
                  <a:t>women</a:t>
                </a:r>
                <a:r>
                  <a:rPr lang="en-US" sz="2400" dirty="0">
                    <a:solidFill>
                      <a:schemeClr val="tx1"/>
                    </a:solidFill>
                  </a:rPr>
                  <a:t>, we want the percentage of the normal distribution with mean </a:t>
                </a:r>
                <a:r>
                  <a:rPr lang="en-US" sz="2400" dirty="0" smtClean="0">
                    <a:solidFill>
                      <a:schemeClr val="tx1"/>
                    </a:solidFill>
                  </a:rPr>
                  <a:t>64.5 </a:t>
                </a:r>
                <a:r>
                  <a:rPr lang="en-US" sz="2400" dirty="0">
                    <a:solidFill>
                      <a:schemeClr val="tx1"/>
                    </a:solidFill>
                  </a:rPr>
                  <a:t>and standard deviation </a:t>
                </a:r>
                <a:r>
                  <a:rPr lang="en-US" sz="2400" dirty="0" smtClean="0">
                    <a:solidFill>
                      <a:schemeClr val="tx1"/>
                    </a:solidFill>
                  </a:rPr>
                  <a:t>2.5 </a:t>
                </a:r>
                <a:r>
                  <a:rPr lang="en-US" sz="2400" dirty="0">
                    <a:solidFill>
                      <a:schemeClr val="tx1"/>
                    </a:solidFill>
                  </a:rPr>
                  <a:t>that is above 76 inches or below 58 inches.</a:t>
                </a:r>
              </a:p>
              <a:p>
                <a:pPr algn="l"/>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76−</m:t>
                            </m:r>
                            <m:r>
                              <a:rPr lang="en-US" sz="2800" b="0" i="1" smtClean="0">
                                <a:solidFill>
                                  <a:schemeClr val="tx1"/>
                                </a:solidFill>
                                <a:latin typeface="Cambria Math"/>
                              </a:rPr>
                              <m:t>64.5</m:t>
                            </m:r>
                          </m:num>
                          <m:den>
                            <m:r>
                              <a:rPr lang="en-US" sz="2800" b="0" i="1" smtClean="0">
                                <a:solidFill>
                                  <a:schemeClr val="tx1"/>
                                </a:solidFill>
                                <a:latin typeface="Cambria Math"/>
                              </a:rPr>
                              <m:t>2.5</m:t>
                            </m:r>
                          </m:den>
                        </m:f>
                        <m:r>
                          <a:rPr lang="en-US" sz="2800" i="1">
                            <a:solidFill>
                              <a:schemeClr val="tx1"/>
                            </a:solidFill>
                            <a:latin typeface="Cambria Math"/>
                          </a:rPr>
                          <m:t> = </m:t>
                        </m:r>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b="0" i="1" smtClean="0">
                                    <a:solidFill>
                                      <a:schemeClr val="tx1"/>
                                    </a:solidFill>
                                    <a:latin typeface="Cambria Math"/>
                                  </a:rPr>
                                  <m:t>11.5</m:t>
                                </m:r>
                              </m:num>
                              <m:den>
                                <m:r>
                                  <a:rPr lang="en-US" sz="2800" b="0" i="1" smtClean="0">
                                    <a:solidFill>
                                      <a:schemeClr val="tx1"/>
                                    </a:solidFill>
                                    <a:latin typeface="Cambria Math"/>
                                  </a:rPr>
                                  <m:t>2.5</m:t>
                                </m:r>
                              </m:den>
                            </m:f>
                            <m:r>
                              <a:rPr lang="en-US" sz="2800" i="1">
                                <a:solidFill>
                                  <a:schemeClr val="tx1"/>
                                </a:solidFill>
                                <a:latin typeface="Cambria Math"/>
                              </a:rPr>
                              <m:t> =</m:t>
                            </m:r>
                            <m:r>
                              <a:rPr lang="en-US" sz="2800" b="0" i="1" smtClean="0">
                                <a:solidFill>
                                  <a:schemeClr val="tx1"/>
                                </a:solidFill>
                                <a:latin typeface="Cambria Math"/>
                              </a:rPr>
                              <m:t> 4.6</m:t>
                            </m:r>
                          </m:e>
                        </m:box>
                      </m:e>
                    </m:box>
                  </m:oMath>
                </a14:m>
                <a:r>
                  <a:rPr lang="en-US" sz="2800" dirty="0">
                    <a:solidFill>
                      <a:schemeClr val="tx1"/>
                    </a:solidFill>
                  </a:rPr>
                  <a:t> </a:t>
                </a:r>
                <a:r>
                  <a:rPr lang="en-US" sz="2400" dirty="0">
                    <a:solidFill>
                      <a:schemeClr val="tx1"/>
                    </a:solidFill>
                  </a:rPr>
                  <a:t>standard deviations above the mean and </a:t>
                </a:r>
                <a14:m>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64.5−58</m:t>
                            </m:r>
                          </m:num>
                          <m:den>
                            <m:r>
                              <a:rPr lang="en-US" sz="2800" b="0" i="1" smtClean="0">
                                <a:solidFill>
                                  <a:schemeClr val="tx1"/>
                                </a:solidFill>
                                <a:latin typeface="Cambria Math"/>
                              </a:rPr>
                              <m:t>2.5</m:t>
                            </m:r>
                          </m:den>
                        </m:f>
                      </m:e>
                    </m:box>
                    <m:r>
                      <a:rPr lang="en-US" sz="2800" i="1">
                        <a:solidFill>
                          <a:schemeClr val="tx1"/>
                        </a:solidFill>
                        <a:latin typeface="Cambria Math"/>
                      </a:rPr>
                      <m:t> = </m:t>
                    </m:r>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b="0" i="1" smtClean="0">
                                <a:solidFill>
                                  <a:schemeClr val="tx1"/>
                                </a:solidFill>
                                <a:latin typeface="Cambria Math"/>
                              </a:rPr>
                              <m:t>6.5</m:t>
                            </m:r>
                          </m:num>
                          <m:den>
                            <m:r>
                              <a:rPr lang="en-US" sz="2800" b="0" i="1" smtClean="0">
                                <a:solidFill>
                                  <a:schemeClr val="tx1"/>
                                </a:solidFill>
                                <a:latin typeface="Cambria Math"/>
                              </a:rPr>
                              <m:t>2.5</m:t>
                            </m:r>
                          </m:den>
                        </m:f>
                        <m:r>
                          <a:rPr lang="en-US" sz="2800" i="1">
                            <a:solidFill>
                              <a:schemeClr val="tx1"/>
                            </a:solidFill>
                            <a:latin typeface="Cambria Math"/>
                          </a:rPr>
                          <m:t> =</m:t>
                        </m:r>
                        <m:r>
                          <a:rPr lang="en-US" sz="2800" b="0" i="1" smtClean="0">
                            <a:solidFill>
                              <a:schemeClr val="tx1"/>
                            </a:solidFill>
                            <a:latin typeface="Cambria Math"/>
                          </a:rPr>
                          <m:t> 2.6</m:t>
                        </m:r>
                      </m:e>
                    </m:box>
                  </m:oMath>
                </a14:m>
                <a:r>
                  <a:rPr lang="en-US" sz="2800" dirty="0">
                    <a:solidFill>
                      <a:schemeClr val="tx1"/>
                    </a:solidFill>
                  </a:rPr>
                  <a:t> </a:t>
                </a:r>
                <a:r>
                  <a:rPr lang="en-US" sz="2400" dirty="0">
                    <a:solidFill>
                      <a:schemeClr val="tx1"/>
                    </a:solidFill>
                  </a:rPr>
                  <a:t>standard deviations below the mean.</a:t>
                </a:r>
              </a:p>
              <a:p>
                <a:pPr algn="l"/>
                <a:endParaRPr lang="en-US" sz="2400" dirty="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t="-690" r="-582"/>
                </a:stretch>
              </a:blipFill>
            </p:spPr>
            <p:txBody>
              <a:bodyPr/>
              <a:lstStyle/>
              <a:p>
                <a:r>
                  <a:rPr lang="en-US">
                    <a:noFill/>
                  </a:rPr>
                  <a:t> </a:t>
                </a:r>
              </a:p>
            </p:txBody>
          </p:sp>
        </mc:Fallback>
      </mc:AlternateContent>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spTree>
    <p:extLst>
      <p:ext uri="{BB962C8B-B14F-4D97-AF65-F5344CB8AC3E}">
        <p14:creationId xmlns:p14="http://schemas.microsoft.com/office/powerpoint/2010/main" val="2974209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sz="2400" dirty="0" smtClean="0">
                    <a:solidFill>
                      <a:schemeClr val="tx1"/>
                    </a:solidFill>
                  </a:rPr>
                  <a:t>For women</a:t>
                </a:r>
                <a:r>
                  <a:rPr lang="en-US" sz="2400" dirty="0">
                    <a:solidFill>
                      <a:schemeClr val="tx1"/>
                    </a:solidFill>
                  </a:rPr>
                  <a:t>, we want the percentage of the normal distribution with mean </a:t>
                </a:r>
                <a:r>
                  <a:rPr lang="en-US" sz="2400" dirty="0" smtClean="0">
                    <a:solidFill>
                      <a:schemeClr val="tx1"/>
                    </a:solidFill>
                  </a:rPr>
                  <a:t>64.5 </a:t>
                </a:r>
                <a:r>
                  <a:rPr lang="en-US" sz="2400" dirty="0">
                    <a:solidFill>
                      <a:schemeClr val="tx1"/>
                    </a:solidFill>
                  </a:rPr>
                  <a:t>and standard deviation </a:t>
                </a:r>
                <a:r>
                  <a:rPr lang="en-US" sz="2400" dirty="0" smtClean="0">
                    <a:solidFill>
                      <a:schemeClr val="tx1"/>
                    </a:solidFill>
                  </a:rPr>
                  <a:t>2.5 </a:t>
                </a:r>
                <a:r>
                  <a:rPr lang="en-US" sz="2400" dirty="0">
                    <a:solidFill>
                      <a:schemeClr val="tx1"/>
                    </a:solidFill>
                  </a:rPr>
                  <a:t>that is above 76 inches or below 58 inches.</a:t>
                </a:r>
              </a:p>
              <a:p>
                <a:pPr algn="l"/>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76−</m:t>
                            </m:r>
                            <m:r>
                              <a:rPr lang="en-US" sz="2800" b="0" i="1" smtClean="0">
                                <a:solidFill>
                                  <a:schemeClr val="tx1"/>
                                </a:solidFill>
                                <a:latin typeface="Cambria Math"/>
                              </a:rPr>
                              <m:t>64.5</m:t>
                            </m:r>
                          </m:num>
                          <m:den>
                            <m:r>
                              <a:rPr lang="en-US" sz="2800" b="0" i="1" smtClean="0">
                                <a:solidFill>
                                  <a:schemeClr val="tx1"/>
                                </a:solidFill>
                                <a:latin typeface="Cambria Math"/>
                              </a:rPr>
                              <m:t>2.5</m:t>
                            </m:r>
                          </m:den>
                        </m:f>
                        <m:r>
                          <a:rPr lang="en-US" sz="2800" i="1">
                            <a:solidFill>
                              <a:schemeClr val="tx1"/>
                            </a:solidFill>
                            <a:latin typeface="Cambria Math"/>
                          </a:rPr>
                          <m:t> = </m:t>
                        </m:r>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b="0" i="1" smtClean="0">
                                    <a:solidFill>
                                      <a:schemeClr val="tx1"/>
                                    </a:solidFill>
                                    <a:latin typeface="Cambria Math"/>
                                  </a:rPr>
                                  <m:t>11.5</m:t>
                                </m:r>
                              </m:num>
                              <m:den>
                                <m:r>
                                  <a:rPr lang="en-US" sz="2800" b="0" i="1" smtClean="0">
                                    <a:solidFill>
                                      <a:schemeClr val="tx1"/>
                                    </a:solidFill>
                                    <a:latin typeface="Cambria Math"/>
                                  </a:rPr>
                                  <m:t>2.5</m:t>
                                </m:r>
                              </m:den>
                            </m:f>
                            <m:r>
                              <a:rPr lang="en-US" sz="2800" i="1">
                                <a:solidFill>
                                  <a:schemeClr val="tx1"/>
                                </a:solidFill>
                                <a:latin typeface="Cambria Math"/>
                              </a:rPr>
                              <m:t> =</m:t>
                            </m:r>
                            <m:r>
                              <a:rPr lang="en-US" sz="2800" b="0" i="1" smtClean="0">
                                <a:solidFill>
                                  <a:schemeClr val="tx1"/>
                                </a:solidFill>
                                <a:latin typeface="Cambria Math"/>
                              </a:rPr>
                              <m:t> 4.6</m:t>
                            </m:r>
                          </m:e>
                        </m:box>
                      </m:e>
                    </m:box>
                  </m:oMath>
                </a14:m>
                <a:r>
                  <a:rPr lang="en-US" sz="2800" dirty="0">
                    <a:solidFill>
                      <a:schemeClr val="tx1"/>
                    </a:solidFill>
                  </a:rPr>
                  <a:t> </a:t>
                </a:r>
                <a:r>
                  <a:rPr lang="en-US" sz="2400" dirty="0">
                    <a:solidFill>
                      <a:schemeClr val="tx1"/>
                    </a:solidFill>
                  </a:rPr>
                  <a:t>standard </a:t>
                </a:r>
                <a:endParaRPr lang="en-US" sz="2400" dirty="0" smtClean="0">
                  <a:solidFill>
                    <a:schemeClr val="tx1"/>
                  </a:solidFill>
                </a:endParaRPr>
              </a:p>
              <a:p>
                <a:pPr algn="l"/>
                <a:r>
                  <a:rPr lang="en-US" sz="2400" dirty="0" smtClean="0">
                    <a:solidFill>
                      <a:schemeClr val="tx1"/>
                    </a:solidFill>
                  </a:rPr>
                  <a:t>deviations </a:t>
                </a:r>
                <a:r>
                  <a:rPr lang="en-US" sz="2400" dirty="0">
                    <a:solidFill>
                      <a:schemeClr val="tx1"/>
                    </a:solidFill>
                  </a:rPr>
                  <a:t>above the mean </a:t>
                </a:r>
                <a:endParaRPr lang="en-US" sz="2400" dirty="0" smtClean="0">
                  <a:solidFill>
                    <a:schemeClr val="tx1"/>
                  </a:solidFill>
                </a:endParaRPr>
              </a:p>
              <a:p>
                <a:pPr algn="l"/>
                <a:r>
                  <a:rPr lang="en-US" sz="2400" dirty="0" smtClean="0">
                    <a:solidFill>
                      <a:schemeClr val="tx1"/>
                    </a:solidFill>
                  </a:rPr>
                  <a:t>and </a:t>
                </a:r>
                <a14:m>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64.5−58</m:t>
                            </m:r>
                          </m:num>
                          <m:den>
                            <m:r>
                              <a:rPr lang="en-US" sz="2800" b="0" i="1" smtClean="0">
                                <a:solidFill>
                                  <a:schemeClr val="tx1"/>
                                </a:solidFill>
                                <a:latin typeface="Cambria Math"/>
                              </a:rPr>
                              <m:t>2.5</m:t>
                            </m:r>
                          </m:den>
                        </m:f>
                      </m:e>
                    </m:box>
                    <m:r>
                      <a:rPr lang="en-US" sz="2800" i="1">
                        <a:solidFill>
                          <a:schemeClr val="tx1"/>
                        </a:solidFill>
                        <a:latin typeface="Cambria Math"/>
                      </a:rPr>
                      <m:t> = </m:t>
                    </m:r>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b="0" i="1" smtClean="0">
                                <a:solidFill>
                                  <a:schemeClr val="tx1"/>
                                </a:solidFill>
                                <a:latin typeface="Cambria Math"/>
                              </a:rPr>
                              <m:t>6.5</m:t>
                            </m:r>
                          </m:num>
                          <m:den>
                            <m:r>
                              <a:rPr lang="en-US" sz="2800" b="0" i="1" smtClean="0">
                                <a:solidFill>
                                  <a:schemeClr val="tx1"/>
                                </a:solidFill>
                                <a:latin typeface="Cambria Math"/>
                              </a:rPr>
                              <m:t>2.5</m:t>
                            </m:r>
                          </m:den>
                        </m:f>
                        <m:r>
                          <a:rPr lang="en-US" sz="2800" i="1">
                            <a:solidFill>
                              <a:schemeClr val="tx1"/>
                            </a:solidFill>
                            <a:latin typeface="Cambria Math"/>
                          </a:rPr>
                          <m:t> =</m:t>
                        </m:r>
                        <m:r>
                          <a:rPr lang="en-US" sz="2800" b="0" i="1" smtClean="0">
                            <a:solidFill>
                              <a:schemeClr val="tx1"/>
                            </a:solidFill>
                            <a:latin typeface="Cambria Math"/>
                          </a:rPr>
                          <m:t> 2.6</m:t>
                        </m:r>
                      </m:e>
                    </m:box>
                  </m:oMath>
                </a14:m>
                <a:r>
                  <a:rPr lang="en-US" sz="2800" dirty="0">
                    <a:solidFill>
                      <a:schemeClr val="tx1"/>
                    </a:solidFill>
                  </a:rPr>
                  <a:t> </a:t>
                </a:r>
                <a:endParaRPr lang="en-US" sz="2800" dirty="0" smtClean="0">
                  <a:solidFill>
                    <a:schemeClr val="tx1"/>
                  </a:solidFill>
                </a:endParaRPr>
              </a:p>
              <a:p>
                <a:pPr algn="l"/>
                <a:r>
                  <a:rPr lang="en-US" sz="2400" dirty="0" smtClean="0">
                    <a:solidFill>
                      <a:schemeClr val="tx1"/>
                    </a:solidFill>
                  </a:rPr>
                  <a:t>standard </a:t>
                </a:r>
                <a:r>
                  <a:rPr lang="en-US" sz="2400" dirty="0">
                    <a:solidFill>
                      <a:schemeClr val="tx1"/>
                    </a:solidFill>
                  </a:rPr>
                  <a:t>deviations below </a:t>
                </a:r>
                <a:endParaRPr lang="en-US" sz="2400" dirty="0" smtClean="0">
                  <a:solidFill>
                    <a:schemeClr val="tx1"/>
                  </a:solidFill>
                </a:endParaRPr>
              </a:p>
              <a:p>
                <a:pPr algn="l"/>
                <a:r>
                  <a:rPr lang="en-US" sz="2400" dirty="0" smtClean="0">
                    <a:solidFill>
                      <a:schemeClr val="tx1"/>
                    </a:solidFill>
                  </a:rPr>
                  <a:t>the </a:t>
                </a:r>
                <a:r>
                  <a:rPr lang="en-US" sz="2400" dirty="0">
                    <a:solidFill>
                      <a:schemeClr val="tx1"/>
                    </a:solidFill>
                  </a:rPr>
                  <a:t>mean.</a:t>
                </a:r>
              </a:p>
              <a:p>
                <a:pPr algn="l"/>
                <a:endParaRPr lang="en-US" sz="2400" dirty="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t="-966" r="-582"/>
                </a:stretch>
              </a:blipFill>
            </p:spPr>
            <p:txBody>
              <a:bodyPr/>
              <a:lstStyle/>
              <a:p>
                <a:r>
                  <a:rPr lang="en-US">
                    <a:noFill/>
                  </a:rPr>
                  <a:t> </a:t>
                </a:r>
              </a:p>
            </p:txBody>
          </p:sp>
        </mc:Fallback>
      </mc:AlternateContent>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2209800"/>
            <a:ext cx="4861393"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079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a:t>Accelerated Analytic Geometry B/Advanced Algebra</a:t>
            </a:r>
            <a:br>
              <a:rPr lang="en-US" sz="3200" dirty="0"/>
            </a:br>
            <a:r>
              <a:rPr lang="en-US" sz="3200" dirty="0"/>
              <a:t>Unit </a:t>
            </a:r>
            <a:r>
              <a:rPr lang="en-US" sz="3200" dirty="0" smtClean="0"/>
              <a:t>5</a:t>
            </a:r>
            <a:r>
              <a:rPr lang="en-US" sz="3200" dirty="0"/>
              <a:t>: Inferences and Conclusions from Data</a:t>
            </a:r>
            <a:r>
              <a:rPr lang="en-US" sz="4000" dirty="0"/>
              <a:t/>
            </a:r>
            <a:br>
              <a:rPr lang="en-US" sz="4000" dirty="0"/>
            </a:br>
            <a:r>
              <a:rPr lang="en-US" sz="2400" dirty="0" smtClean="0"/>
              <a:t>August 29,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13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sz="2400" dirty="0" smtClean="0">
                    <a:solidFill>
                      <a:schemeClr val="tx1"/>
                    </a:solidFill>
                  </a:rPr>
                  <a:t>For women</a:t>
                </a:r>
                <a:r>
                  <a:rPr lang="en-US" sz="2400" dirty="0">
                    <a:solidFill>
                      <a:schemeClr val="tx1"/>
                    </a:solidFill>
                  </a:rPr>
                  <a:t>, we want the percentage of the normal distribution with mean </a:t>
                </a:r>
                <a:r>
                  <a:rPr lang="en-US" sz="2400" dirty="0" smtClean="0">
                    <a:solidFill>
                      <a:schemeClr val="tx1"/>
                    </a:solidFill>
                  </a:rPr>
                  <a:t>64.5 </a:t>
                </a:r>
                <a:r>
                  <a:rPr lang="en-US" sz="2400" dirty="0">
                    <a:solidFill>
                      <a:schemeClr val="tx1"/>
                    </a:solidFill>
                  </a:rPr>
                  <a:t>and standard deviation </a:t>
                </a:r>
                <a:r>
                  <a:rPr lang="en-US" sz="2400" dirty="0" smtClean="0">
                    <a:solidFill>
                      <a:schemeClr val="tx1"/>
                    </a:solidFill>
                  </a:rPr>
                  <a:t>2.5 </a:t>
                </a:r>
                <a:r>
                  <a:rPr lang="en-US" sz="2400" dirty="0">
                    <a:solidFill>
                      <a:schemeClr val="tx1"/>
                    </a:solidFill>
                  </a:rPr>
                  <a:t>that is above 76 inches or below 58 inches.</a:t>
                </a:r>
              </a:p>
              <a:p>
                <a:pPr algn="l"/>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76−</m:t>
                            </m:r>
                            <m:r>
                              <a:rPr lang="en-US" sz="2800" b="0" i="1" smtClean="0">
                                <a:solidFill>
                                  <a:schemeClr val="tx1"/>
                                </a:solidFill>
                                <a:latin typeface="Cambria Math"/>
                              </a:rPr>
                              <m:t>64.5</m:t>
                            </m:r>
                          </m:num>
                          <m:den>
                            <m:r>
                              <a:rPr lang="en-US" sz="2800" b="0" i="1" smtClean="0">
                                <a:solidFill>
                                  <a:schemeClr val="tx1"/>
                                </a:solidFill>
                                <a:latin typeface="Cambria Math"/>
                              </a:rPr>
                              <m:t>2.5</m:t>
                            </m:r>
                          </m:den>
                        </m:f>
                        <m:r>
                          <a:rPr lang="en-US" sz="2800" i="1">
                            <a:solidFill>
                              <a:schemeClr val="tx1"/>
                            </a:solidFill>
                            <a:latin typeface="Cambria Math"/>
                          </a:rPr>
                          <m:t> = </m:t>
                        </m:r>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b="0" i="1" smtClean="0">
                                    <a:solidFill>
                                      <a:schemeClr val="tx1"/>
                                    </a:solidFill>
                                    <a:latin typeface="Cambria Math"/>
                                  </a:rPr>
                                  <m:t>11.5</m:t>
                                </m:r>
                              </m:num>
                              <m:den>
                                <m:r>
                                  <a:rPr lang="en-US" sz="2800" b="0" i="1" smtClean="0">
                                    <a:solidFill>
                                      <a:schemeClr val="tx1"/>
                                    </a:solidFill>
                                    <a:latin typeface="Cambria Math"/>
                                  </a:rPr>
                                  <m:t>2.5</m:t>
                                </m:r>
                              </m:den>
                            </m:f>
                            <m:r>
                              <a:rPr lang="en-US" sz="2800" i="1">
                                <a:solidFill>
                                  <a:schemeClr val="tx1"/>
                                </a:solidFill>
                                <a:latin typeface="Cambria Math"/>
                              </a:rPr>
                              <m:t> =</m:t>
                            </m:r>
                            <m:r>
                              <a:rPr lang="en-US" sz="2800" b="0" i="1" smtClean="0">
                                <a:solidFill>
                                  <a:schemeClr val="tx1"/>
                                </a:solidFill>
                                <a:latin typeface="Cambria Math"/>
                              </a:rPr>
                              <m:t> 4.6</m:t>
                            </m:r>
                          </m:e>
                        </m:box>
                      </m:e>
                    </m:box>
                  </m:oMath>
                </a14:m>
                <a:r>
                  <a:rPr lang="en-US" sz="2800" dirty="0">
                    <a:solidFill>
                      <a:schemeClr val="tx1"/>
                    </a:solidFill>
                  </a:rPr>
                  <a:t> </a:t>
                </a:r>
                <a:r>
                  <a:rPr lang="en-US" sz="2400" dirty="0">
                    <a:solidFill>
                      <a:schemeClr val="tx1"/>
                    </a:solidFill>
                  </a:rPr>
                  <a:t>standard </a:t>
                </a:r>
                <a:endParaRPr lang="en-US" sz="2400" dirty="0" smtClean="0">
                  <a:solidFill>
                    <a:schemeClr val="tx1"/>
                  </a:solidFill>
                </a:endParaRPr>
              </a:p>
              <a:p>
                <a:pPr algn="l"/>
                <a:r>
                  <a:rPr lang="en-US" sz="2400" dirty="0" smtClean="0">
                    <a:solidFill>
                      <a:schemeClr val="tx1"/>
                    </a:solidFill>
                  </a:rPr>
                  <a:t>deviations </a:t>
                </a:r>
                <a:r>
                  <a:rPr lang="en-US" sz="2400" dirty="0">
                    <a:solidFill>
                      <a:schemeClr val="tx1"/>
                    </a:solidFill>
                  </a:rPr>
                  <a:t>above the mean </a:t>
                </a:r>
                <a:endParaRPr lang="en-US" sz="2400" dirty="0" smtClean="0">
                  <a:solidFill>
                    <a:schemeClr val="tx1"/>
                  </a:solidFill>
                </a:endParaRPr>
              </a:p>
              <a:p>
                <a:pPr algn="l"/>
                <a:r>
                  <a:rPr lang="en-US" sz="2400" dirty="0" smtClean="0">
                    <a:solidFill>
                      <a:schemeClr val="tx1"/>
                    </a:solidFill>
                  </a:rPr>
                  <a:t>and </a:t>
                </a:r>
                <a14:m>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64.5−58</m:t>
                            </m:r>
                          </m:num>
                          <m:den>
                            <m:r>
                              <a:rPr lang="en-US" sz="2800" b="0" i="1" smtClean="0">
                                <a:solidFill>
                                  <a:schemeClr val="tx1"/>
                                </a:solidFill>
                                <a:latin typeface="Cambria Math"/>
                              </a:rPr>
                              <m:t>2.5</m:t>
                            </m:r>
                          </m:den>
                        </m:f>
                      </m:e>
                    </m:box>
                    <m:r>
                      <a:rPr lang="en-US" sz="2800" i="1">
                        <a:solidFill>
                          <a:schemeClr val="tx1"/>
                        </a:solidFill>
                        <a:latin typeface="Cambria Math"/>
                      </a:rPr>
                      <m:t> = </m:t>
                    </m:r>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b="0" i="1" smtClean="0">
                                <a:solidFill>
                                  <a:schemeClr val="tx1"/>
                                </a:solidFill>
                                <a:latin typeface="Cambria Math"/>
                              </a:rPr>
                              <m:t>6.5</m:t>
                            </m:r>
                          </m:num>
                          <m:den>
                            <m:r>
                              <a:rPr lang="en-US" sz="2800" b="0" i="1" smtClean="0">
                                <a:solidFill>
                                  <a:schemeClr val="tx1"/>
                                </a:solidFill>
                                <a:latin typeface="Cambria Math"/>
                              </a:rPr>
                              <m:t>2.5</m:t>
                            </m:r>
                          </m:den>
                        </m:f>
                        <m:r>
                          <a:rPr lang="en-US" sz="2800" i="1">
                            <a:solidFill>
                              <a:schemeClr val="tx1"/>
                            </a:solidFill>
                            <a:latin typeface="Cambria Math"/>
                          </a:rPr>
                          <m:t> =</m:t>
                        </m:r>
                        <m:r>
                          <a:rPr lang="en-US" sz="2800" b="0" i="1" smtClean="0">
                            <a:solidFill>
                              <a:schemeClr val="tx1"/>
                            </a:solidFill>
                            <a:latin typeface="Cambria Math"/>
                          </a:rPr>
                          <m:t> 2.6</m:t>
                        </m:r>
                      </m:e>
                    </m:box>
                  </m:oMath>
                </a14:m>
                <a:r>
                  <a:rPr lang="en-US" sz="2800" dirty="0">
                    <a:solidFill>
                      <a:schemeClr val="tx1"/>
                    </a:solidFill>
                  </a:rPr>
                  <a:t> </a:t>
                </a:r>
                <a:endParaRPr lang="en-US" sz="2800" dirty="0" smtClean="0">
                  <a:solidFill>
                    <a:schemeClr val="tx1"/>
                  </a:solidFill>
                </a:endParaRPr>
              </a:p>
              <a:p>
                <a:pPr algn="l"/>
                <a:r>
                  <a:rPr lang="en-US" sz="2400" dirty="0" smtClean="0">
                    <a:solidFill>
                      <a:schemeClr val="tx1"/>
                    </a:solidFill>
                  </a:rPr>
                  <a:t>standard </a:t>
                </a:r>
                <a:r>
                  <a:rPr lang="en-US" sz="2400" dirty="0">
                    <a:solidFill>
                      <a:schemeClr val="tx1"/>
                    </a:solidFill>
                  </a:rPr>
                  <a:t>deviations below </a:t>
                </a:r>
                <a:endParaRPr lang="en-US" sz="2400" dirty="0" smtClean="0">
                  <a:solidFill>
                    <a:schemeClr val="tx1"/>
                  </a:solidFill>
                </a:endParaRPr>
              </a:p>
              <a:p>
                <a:pPr algn="l"/>
                <a:r>
                  <a:rPr lang="en-US" sz="2400" dirty="0" smtClean="0">
                    <a:solidFill>
                      <a:schemeClr val="tx1"/>
                    </a:solidFill>
                  </a:rPr>
                  <a:t>the </a:t>
                </a:r>
                <a:r>
                  <a:rPr lang="en-US" sz="2400" dirty="0">
                    <a:solidFill>
                      <a:schemeClr val="tx1"/>
                    </a:solidFill>
                  </a:rPr>
                  <a:t>mean</a:t>
                </a:r>
                <a:r>
                  <a:rPr lang="en-US" sz="2400" dirty="0" smtClean="0">
                    <a:solidFill>
                      <a:schemeClr val="tx1"/>
                    </a:solidFill>
                  </a:rPr>
                  <a:t>.</a:t>
                </a:r>
              </a:p>
              <a:p>
                <a:pPr algn="l"/>
                <a:r>
                  <a:rPr lang="en-US" sz="2400" dirty="0" smtClean="0">
                    <a:solidFill>
                      <a:schemeClr val="tx1"/>
                    </a:solidFill>
                  </a:rPr>
                  <a:t>The area is 0.00466, so that about</a:t>
                </a:r>
              </a:p>
              <a:p>
                <a:pPr algn="l"/>
                <a:r>
                  <a:rPr lang="en-US" sz="2400" dirty="0" smtClean="0">
                    <a:solidFill>
                      <a:schemeClr val="tx1"/>
                    </a:solidFill>
                  </a:rPr>
                  <a:t>0.5% of adult women will not fit in this car.</a:t>
                </a:r>
                <a:endParaRPr lang="en-US" sz="2400" dirty="0">
                  <a:solidFill>
                    <a:schemeClr val="tx1"/>
                  </a:solidFill>
                </a:endParaRPr>
              </a:p>
              <a:p>
                <a:pPr algn="l"/>
                <a:endParaRPr lang="en-US" sz="2400" dirty="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t="-966" r="-582" b="-5379"/>
                </a:stretch>
              </a:blipFill>
            </p:spPr>
            <p:txBody>
              <a:bodyPr/>
              <a:lstStyle/>
              <a:p>
                <a:r>
                  <a:rPr lang="en-US">
                    <a:noFill/>
                  </a:rPr>
                  <a:t> </a:t>
                </a:r>
              </a:p>
            </p:txBody>
          </p:sp>
        </mc:Fallback>
      </mc:AlternateContent>
      <p:sp>
        <p:nvSpPr>
          <p:cNvPr id="6" name="TextBox 5"/>
          <p:cNvSpPr txBox="1"/>
          <p:nvPr/>
        </p:nvSpPr>
        <p:spPr>
          <a:xfrm>
            <a:off x="228600" y="5712023"/>
            <a:ext cx="5634299"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S-ID.4 Do You Fit In This Car?</a:t>
            </a:r>
            <a:endParaRPr lang="en-US" sz="1400"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2209800"/>
            <a:ext cx="4861393"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1398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In 1978, researchers </a:t>
            </a:r>
            <a:r>
              <a:rPr lang="en-US" sz="2800" dirty="0" err="1" smtClean="0">
                <a:solidFill>
                  <a:schemeClr val="tx1"/>
                </a:solidFill>
              </a:rPr>
              <a:t>Premack</a:t>
            </a:r>
            <a:r>
              <a:rPr lang="en-US" sz="2800" dirty="0" smtClean="0">
                <a:solidFill>
                  <a:schemeClr val="tx1"/>
                </a:solidFill>
              </a:rPr>
              <a:t> and Woodruff published a study in Science magazine, reporting an experiment where an adult chimpanzee named Sarah was shown videotapes of eight different scenarios of a human being faced with a problem. After being shown each videotape, she was presented with two photographs, one of which depicted a possible solution to the problem. In the experiment, Sarah picked the photograph with the correct solution seven times out of eight.</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546816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Sarah the Chimpanzee</a:t>
            </a:r>
            <a:endParaRPr lang="en-US" sz="1400" dirty="0"/>
          </a:p>
        </p:txBody>
      </p:sp>
    </p:spTree>
    <p:extLst>
      <p:ext uri="{BB962C8B-B14F-4D97-AF65-F5344CB8AC3E}">
        <p14:creationId xmlns:p14="http://schemas.microsoft.com/office/powerpoint/2010/main" val="2030853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In 1978, researchers </a:t>
            </a:r>
            <a:r>
              <a:rPr lang="en-US" sz="2400" dirty="0" err="1" smtClean="0">
                <a:solidFill>
                  <a:schemeClr val="tx1"/>
                </a:solidFill>
              </a:rPr>
              <a:t>Premack</a:t>
            </a:r>
            <a:r>
              <a:rPr lang="en-US" sz="2400" dirty="0" smtClean="0">
                <a:solidFill>
                  <a:schemeClr val="tx1"/>
                </a:solidFill>
              </a:rPr>
              <a:t> and Woodruff published a study in Science magazine, reporting an experiment where an adult chimpanzee named Sarah was shown videotapes of eight different scenarios of a human being faced with a problem. After being shown each videotape, she was presented with two photographs, one of which depicted a possible solution to the problem. In the experiment, Sarah picked the photograph with the correct solution seven times out of eight.</a:t>
            </a:r>
          </a:p>
          <a:p>
            <a:pPr algn="l"/>
            <a:r>
              <a:rPr lang="en-US" sz="2800" dirty="0" smtClean="0">
                <a:solidFill>
                  <a:schemeClr val="tx1"/>
                </a:solidFill>
              </a:rPr>
              <a:t>Does the outcome of </a:t>
            </a:r>
            <a:r>
              <a:rPr lang="en-US" sz="2800" dirty="0" err="1" smtClean="0">
                <a:solidFill>
                  <a:schemeClr val="tx1"/>
                </a:solidFill>
              </a:rPr>
              <a:t>Premack</a:t>
            </a:r>
            <a:r>
              <a:rPr lang="en-US" sz="2800" dirty="0" smtClean="0">
                <a:solidFill>
                  <a:schemeClr val="tx1"/>
                </a:solidFill>
              </a:rPr>
              <a:t> and Woodruff’s experiment provide evidence that Sarah was recognizing correct solutions, and not just randomly guessing? Explain.</a:t>
            </a:r>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546816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Sarah the Chimpanzee</a:t>
            </a:r>
            <a:endParaRPr lang="en-US" sz="1400" dirty="0"/>
          </a:p>
        </p:txBody>
      </p:sp>
    </p:spTree>
    <p:extLst>
      <p:ext uri="{BB962C8B-B14F-4D97-AF65-F5344CB8AC3E}">
        <p14:creationId xmlns:p14="http://schemas.microsoft.com/office/powerpoint/2010/main" val="3999670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Does the outcome of </a:t>
            </a:r>
            <a:r>
              <a:rPr lang="en-US" sz="2400" dirty="0" err="1" smtClean="0">
                <a:solidFill>
                  <a:schemeClr val="tx1"/>
                </a:solidFill>
              </a:rPr>
              <a:t>Premack</a:t>
            </a:r>
            <a:r>
              <a:rPr lang="en-US" sz="2400" dirty="0" smtClean="0">
                <a:solidFill>
                  <a:schemeClr val="tx1"/>
                </a:solidFill>
              </a:rPr>
              <a:t> and Woodruff’s experiment provide evidence that Sarah was recognizing correct solutions, and not just randomly guessing? Explain.</a:t>
            </a:r>
          </a:p>
          <a:p>
            <a:pPr algn="l"/>
            <a:endParaRPr lang="en-US" sz="2400" dirty="0" smtClean="0">
              <a:solidFill>
                <a:schemeClr val="tx1"/>
              </a:solidFill>
            </a:endParaRPr>
          </a:p>
          <a:p>
            <a:pPr algn="l"/>
            <a:r>
              <a:rPr lang="en-US" sz="2800" dirty="0" smtClean="0">
                <a:solidFill>
                  <a:schemeClr val="tx1"/>
                </a:solidFill>
              </a:rPr>
              <a:t>Using a coin flip simulator you can see that 7 or more successes out of 8 trials rarely happens by pure chance.</a:t>
            </a:r>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546816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Sarah the Chimpanzee</a:t>
            </a:r>
            <a:endParaRPr lang="en-US" sz="1400"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100" y="3886200"/>
            <a:ext cx="2971800" cy="1691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2934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A bank has placed 1,500 marbles in a very large, clear jar near the customer entrance. Since the bank’s logo’s colors are blue and white, some of the 1,500 marbles are blue and the rest are white. In order to enter the contest, a customer must fill in an entry form with his/her estimate for the percentage of blue marbles in the jar. The entry form says the following:</a:t>
            </a:r>
          </a:p>
          <a:p>
            <a:pPr algn="l"/>
            <a:r>
              <a:rPr lang="en-US" sz="2800" i="1" dirty="0" smtClean="0">
                <a:solidFill>
                  <a:schemeClr val="tx1"/>
                </a:solidFill>
              </a:rPr>
              <a:t>I think that 1 out of every _________ marbles in this jar is blue.</a:t>
            </a:r>
          </a:p>
          <a:p>
            <a:pPr algn="l"/>
            <a:r>
              <a:rPr lang="en-US" sz="2800" i="1" dirty="0" smtClean="0">
                <a:solidFill>
                  <a:schemeClr val="tx1"/>
                </a:solidFill>
              </a:rPr>
              <a:t>(Fill in the blank with a “2”, “3”, “4”, “5”, or “6”.)</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4836517"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The Marble Jar</a:t>
            </a:r>
            <a:endParaRPr lang="en-US" sz="1400" dirty="0"/>
          </a:p>
        </p:txBody>
      </p:sp>
    </p:spTree>
    <p:extLst>
      <p:ext uri="{BB962C8B-B14F-4D97-AF65-F5344CB8AC3E}">
        <p14:creationId xmlns:p14="http://schemas.microsoft.com/office/powerpoint/2010/main" val="2665207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 bank has placed 1,500 marbles in a very large, clear jar near the customer entrance. Since the bank’s logo’s colors are blue and white, some of the 1,500 marbles are blue and the rest are white. In order to enter the contest, a customer must fill in an entry form with his/her estimate for the percentage of blue marbles in the jar. The entry form says the following:</a:t>
            </a:r>
          </a:p>
          <a:p>
            <a:pPr algn="l"/>
            <a:r>
              <a:rPr lang="en-US" sz="2000" i="1" dirty="0" smtClean="0">
                <a:solidFill>
                  <a:schemeClr val="tx1"/>
                </a:solidFill>
              </a:rPr>
              <a:t>I think that 1 out of every _________ marbles in this jar is blue.</a:t>
            </a:r>
          </a:p>
          <a:p>
            <a:pPr algn="l"/>
            <a:r>
              <a:rPr lang="en-US" sz="2000" i="1" dirty="0" smtClean="0">
                <a:solidFill>
                  <a:schemeClr val="tx1"/>
                </a:solidFill>
              </a:rPr>
              <a:t>(Fill in the blank with a “2”, “3”, “4”, “5”, or “6”.)</a:t>
            </a:r>
          </a:p>
          <a:p>
            <a:pPr algn="l"/>
            <a:endParaRPr lang="en-US" sz="2000" dirty="0">
              <a:solidFill>
                <a:schemeClr val="tx1"/>
              </a:solidFill>
            </a:endParaRPr>
          </a:p>
          <a:p>
            <a:pPr algn="l"/>
            <a:r>
              <a:rPr lang="en-US" sz="2800" dirty="0" smtClean="0">
                <a:solidFill>
                  <a:schemeClr val="tx1"/>
                </a:solidFill>
              </a:rPr>
              <a:t>Without counting all the marbles, how would you determine the proportion of blue marbles in the jar?</a:t>
            </a:r>
            <a:endParaRPr lang="en-US" sz="20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4836517"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The Marble Jar</a:t>
            </a:r>
            <a:endParaRPr lang="en-US" sz="1400" dirty="0"/>
          </a:p>
        </p:txBody>
      </p:sp>
    </p:spTree>
    <p:extLst>
      <p:ext uri="{BB962C8B-B14F-4D97-AF65-F5344CB8AC3E}">
        <p14:creationId xmlns:p14="http://schemas.microsoft.com/office/powerpoint/2010/main" val="8317046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295400"/>
            <a:ext cx="5486399" cy="4648200"/>
          </a:xfrm>
        </p:spPr>
        <p:txBody>
          <a:bodyPr/>
          <a:lstStyle/>
          <a:p>
            <a:pPr marL="514350" indent="-514350" algn="l">
              <a:buAutoNum type="arabicPeriod"/>
            </a:pPr>
            <a:r>
              <a:rPr lang="en-US" sz="2800" dirty="0">
                <a:solidFill>
                  <a:schemeClr val="tx1"/>
                </a:solidFill>
              </a:rPr>
              <a:t>Select the first three names on the class roll.</a:t>
            </a:r>
          </a:p>
          <a:p>
            <a:pPr marL="514350" indent="-514350" algn="l">
              <a:buAutoNum type="arabicPeriod"/>
            </a:pPr>
            <a:r>
              <a:rPr lang="en-US" sz="2800" dirty="0">
                <a:solidFill>
                  <a:schemeClr val="tx1"/>
                </a:solidFill>
              </a:rPr>
              <a:t>Select the first three student who volunteer.</a:t>
            </a:r>
          </a:p>
          <a:p>
            <a:pPr marL="514350" indent="-514350" algn="l">
              <a:buAutoNum type="arabicPeriod"/>
            </a:pPr>
            <a:r>
              <a:rPr lang="en-US" sz="2800" dirty="0">
                <a:solidFill>
                  <a:schemeClr val="tx1"/>
                </a:solidFill>
              </a:rPr>
              <a:t>Place the names of the 22 students in a hat, mix them thoroughly, and select three names from the mix.</a:t>
            </a:r>
          </a:p>
          <a:p>
            <a:pPr marL="514350" indent="-514350" algn="l">
              <a:buAutoNum type="arabicPeriod"/>
            </a:pPr>
            <a:r>
              <a:rPr lang="en-US" sz="2800" dirty="0">
                <a:solidFill>
                  <a:schemeClr val="tx1"/>
                </a:solidFill>
              </a:rPr>
              <a:t>Select the first three students who show up for class tomorrow</a:t>
            </a:r>
            <a:r>
              <a:rPr lang="en-US" sz="2800" dirty="0" smtClean="0">
                <a:solidFill>
                  <a:schemeClr val="tx1"/>
                </a:solidFill>
              </a:rPr>
              <a:t>.</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38134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School Advisory Panel</a:t>
            </a:r>
            <a:endParaRPr lang="en-US" sz="1400" dirty="0"/>
          </a:p>
        </p:txBody>
      </p:sp>
    </p:spTree>
    <p:extLst>
      <p:ext uri="{BB962C8B-B14F-4D97-AF65-F5344CB8AC3E}">
        <p14:creationId xmlns:p14="http://schemas.microsoft.com/office/powerpoint/2010/main" val="31432399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sp>
        <p:nvSpPr>
          <p:cNvPr id="3" name="Content Placeholder 2"/>
          <p:cNvSpPr>
            <a:spLocks noGrp="1"/>
          </p:cNvSpPr>
          <p:nvPr>
            <p:ph idx="1"/>
          </p:nvPr>
        </p:nvSpPr>
        <p:spPr>
          <a:xfrm>
            <a:off x="304800" y="1371600"/>
            <a:ext cx="8686800" cy="4449763"/>
          </a:xfrm>
        </p:spPr>
        <p:txBody>
          <a:bodyPr/>
          <a:lstStyle/>
          <a:p>
            <a:pPr marL="0" indent="0">
              <a:buNone/>
            </a:pPr>
            <a:r>
              <a:rPr lang="en-US" sz="2400" dirty="0"/>
              <a:t>We have posted a set of released </a:t>
            </a:r>
            <a:r>
              <a:rPr lang="en-US" sz="2400" dirty="0" smtClean="0"/>
              <a:t>[…] </a:t>
            </a:r>
            <a:r>
              <a:rPr lang="en-US" sz="2400" dirty="0"/>
              <a:t>EOCT items to the </a:t>
            </a:r>
            <a:r>
              <a:rPr lang="en-US" sz="2400" dirty="0" err="1"/>
              <a:t>GaDOE</a:t>
            </a:r>
            <a:r>
              <a:rPr lang="en-US" sz="2400" dirty="0"/>
              <a:t> website.  In addition to the item booklet itself, you will find commentary and field test performance </a:t>
            </a:r>
            <a:r>
              <a:rPr lang="en-US" sz="2400" dirty="0" smtClean="0"/>
              <a:t>data. […]</a:t>
            </a:r>
            <a:r>
              <a:rPr lang="en-US" sz="2400" dirty="0"/>
              <a:t>  The items are posted on the EOCT webpage, under the link 'EOCT Resources.'  A direct link to this webpage is provided below.  Please scroll down the page and look under the heading 'Other Documents and Resources.'  </a:t>
            </a:r>
            <a:r>
              <a:rPr lang="en-US" sz="2400" dirty="0" smtClean="0"/>
              <a:t>[…]</a:t>
            </a:r>
          </a:p>
          <a:p>
            <a:pPr marL="0" indent="0">
              <a:buNone/>
            </a:pPr>
            <a:endParaRPr lang="en-US" sz="1000" dirty="0"/>
          </a:p>
          <a:p>
            <a:pPr marL="0" indent="0">
              <a:buNone/>
            </a:pPr>
            <a:r>
              <a:rPr lang="en-US" sz="2000" dirty="0"/>
              <a:t> </a:t>
            </a:r>
            <a:r>
              <a:rPr lang="en-US" sz="2000" u="sng" dirty="0" smtClean="0">
                <a:hlinkClick r:id="rId3"/>
              </a:rPr>
              <a:t>http</a:t>
            </a:r>
            <a:r>
              <a:rPr lang="en-US" sz="2000" u="sng" dirty="0">
                <a:hlinkClick r:id="rId3"/>
              </a:rPr>
              <a:t>://www.gadoe.org/Curriculum-Instruction-and-Assessment/Assessment/Pages/EOCT-Resources.aspx</a:t>
            </a:r>
            <a:endParaRPr lang="en-US" sz="2000" dirty="0"/>
          </a:p>
          <a:p>
            <a:pPr marL="0" indent="0">
              <a:buNone/>
            </a:pPr>
            <a:endParaRPr lang="en-US" sz="1000" i="1" dirty="0" smtClean="0"/>
          </a:p>
          <a:p>
            <a:pPr marL="0" indent="0">
              <a:buNone/>
            </a:pPr>
            <a:r>
              <a:rPr lang="en-US" sz="1600" i="1" dirty="0"/>
              <a:t>~ Dr. </a:t>
            </a:r>
            <a:r>
              <a:rPr lang="en-US" sz="1600" i="1" dirty="0" smtClean="0"/>
              <a:t>Melissa Fincher, Associate Superintendent for Assessment and Accountability</a:t>
            </a:r>
            <a:endParaRPr lang="en-US" sz="1600" i="1" dirty="0"/>
          </a:p>
          <a:p>
            <a:pPr marL="0" indent="0">
              <a:buNone/>
            </a:pPr>
            <a:r>
              <a:rPr lang="en-US" sz="1600" i="1" dirty="0"/>
              <a:t>(excerpt from </a:t>
            </a:r>
            <a:r>
              <a:rPr lang="en-US" sz="1600" i="1" dirty="0" smtClean="0"/>
              <a:t>an email sent to K-12 Assessment Directors </a:t>
            </a:r>
            <a:r>
              <a:rPr lang="en-US" sz="1600" i="1" dirty="0"/>
              <a:t>from Dr. </a:t>
            </a:r>
            <a:r>
              <a:rPr lang="en-US" sz="1600" i="1" dirty="0" smtClean="0"/>
              <a:t>Fincher)</a:t>
            </a:r>
            <a:endParaRPr lang="en-US" sz="1600" i="1" dirty="0"/>
          </a:p>
          <a:p>
            <a:pPr marL="0" indent="0">
              <a:buNone/>
            </a:pPr>
            <a:endParaRPr lang="en-US" sz="2400" i="1"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17675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6"/>
              </a:rPr>
              <a:t>http://</a:t>
            </a:r>
            <a:r>
              <a:rPr lang="en-US" sz="2000" dirty="0" smtClean="0">
                <a:solidFill>
                  <a:schemeClr val="tx1"/>
                </a:solidFill>
                <a:latin typeface="Arial Narrow" pitchFamily="34" charset="0"/>
                <a:hlinkClick r:id="rId6"/>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7"/>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8"/>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1585286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5</a:t>
            </a:r>
          </a:p>
          <a:p>
            <a:pPr lvl="1" algn="l">
              <a:buFont typeface="Arial" pitchFamily="34" charset="0"/>
              <a:buChar char="•"/>
            </a:pPr>
            <a:r>
              <a:rPr lang="en-US" sz="3000" dirty="0" smtClean="0">
                <a:solidFill>
                  <a:schemeClr val="tx1"/>
                </a:solidFill>
              </a:rPr>
              <a:t>Incorporating SMPs into applications of statistics</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28956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6249346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0"/>
              </a:rPr>
              <a:t>http://robertkaplinsky.com</a:t>
            </a:r>
            <a:r>
              <a:rPr lang="en-US" sz="2000" dirty="0" smtClean="0">
                <a:solidFill>
                  <a:schemeClr val="tx1"/>
                </a:solidFill>
                <a:hlinkClick r:id="rId10"/>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2569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457200" y="5562600"/>
            <a:ext cx="8305800" cy="523220"/>
          </a:xfrm>
          <a:prstGeom prst="rect">
            <a:avLst/>
          </a:prstGeom>
          <a:noFill/>
        </p:spPr>
        <p:txBody>
          <a:bodyPr wrap="square" rtlCol="0">
            <a:spAutoFit/>
          </a:bodyPr>
          <a:lstStyle/>
          <a:p>
            <a:pPr algn="ctr"/>
            <a:r>
              <a:rPr lang="en-US" sz="2800" dirty="0">
                <a:hlinkClick r:id="rId4"/>
              </a:rPr>
              <a:t>http://robertkaplinsky.com</a:t>
            </a:r>
            <a:r>
              <a:rPr lang="en-US" sz="2800" dirty="0" smtClean="0">
                <a:hlinkClick r:id="rId4"/>
              </a:rPr>
              <a:t>/</a:t>
            </a:r>
            <a:r>
              <a:rPr lang="en-US" sz="2800" dirty="0" smtClean="0"/>
              <a:t>  </a:t>
            </a:r>
            <a:endParaRPr lang="en-US"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143000"/>
            <a:ext cx="7620000" cy="42291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35896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fontAlgn="auto">
              <a:spcAft>
                <a:spcPts val="0"/>
              </a:spcAft>
              <a:defRPr/>
            </a:pPr>
            <a:endParaRPr lang="en-US" sz="800" u="sng" dirty="0" smtClean="0">
              <a:hlinkClick r:id="rId3"/>
            </a:endParaRPr>
          </a:p>
          <a:p>
            <a:pPr fontAlgn="auto">
              <a:spcAft>
                <a:spcPts val="0"/>
              </a:spcAft>
              <a:defRPr/>
            </a:pPr>
            <a:r>
              <a:rPr lang="en-US" u="sng" dirty="0" smtClean="0">
                <a:hlinkClick r:id="rId3"/>
              </a:rPr>
              <a:t>http</a:t>
            </a:r>
            <a:r>
              <a:rPr lang="en-US" u="sng" dirty="0">
                <a:hlinkClick r:id="rId3"/>
              </a:rPr>
              <a:t>://www.surveymonkey.com/s/WZKG5G2</a:t>
            </a:r>
            <a:endParaRPr lang="en-US" u="sng" dirty="0"/>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1000" dirty="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644124"/>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5422929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6916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dirty="0" smtClean="0"/>
              <a:t>What is different about S.ID.2 in this course and when it was addressed in Accelerated Coordinate Algebra/Analytic Geometry A?</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142000487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dirty="0" smtClean="0"/>
              <a:t>What is different about S.ID.2 in this course and when it was addressed in Accelerated Coordinate Algebra/Analytic Geometry A?</a:t>
            </a:r>
          </a:p>
          <a:p>
            <a:endParaRPr lang="en-US" dirty="0"/>
          </a:p>
          <a:p>
            <a:pPr marL="400050" lvl="1" indent="0">
              <a:buNone/>
            </a:pPr>
            <a:r>
              <a:rPr lang="en-US" sz="3200" dirty="0" smtClean="0"/>
              <a:t>The difference is using Standard Deviation as a measure of spread as opposed to Absolute Mean Deviation.</a:t>
            </a:r>
            <a:endParaRPr lang="en-US" sz="3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140548748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295400"/>
            <a:ext cx="5486399" cy="4648200"/>
          </a:xfrm>
        </p:spPr>
        <p:txBody>
          <a:bodyPr/>
          <a:lstStyle/>
          <a:p>
            <a:pPr algn="l"/>
            <a:r>
              <a:rPr lang="en-US" dirty="0" smtClean="0">
                <a:solidFill>
                  <a:schemeClr val="tx1"/>
                </a:solidFill>
              </a:rPr>
              <a:t>From a class containing 12 girls and 10 boys, three students are to be selected to serve on a school advisory panel. Which of the following is the best sampling method, among the four, if you want the school panel to represent a fair and representative view of the opinions of your class?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38134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School Advisory Panel</a:t>
            </a:r>
            <a:endParaRPr lang="en-US" sz="1400" dirty="0"/>
          </a:p>
        </p:txBody>
      </p:sp>
    </p:spTree>
    <p:extLst>
      <p:ext uri="{BB962C8B-B14F-4D97-AF65-F5344CB8AC3E}">
        <p14:creationId xmlns:p14="http://schemas.microsoft.com/office/powerpoint/2010/main" val="491159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5" name="Subtitle 4"/>
          <p:cNvSpPr>
            <a:spLocks noGrp="1"/>
          </p:cNvSpPr>
          <p:nvPr>
            <p:ph type="subTitle" idx="1"/>
          </p:nvPr>
        </p:nvSpPr>
        <p:spPr>
          <a:xfrm>
            <a:off x="457200" y="1447800"/>
            <a:ext cx="8153400" cy="4191000"/>
          </a:xfrm>
        </p:spPr>
        <p:txBody>
          <a:bodyPr/>
          <a:lstStyle/>
          <a:p>
            <a:pPr marL="514350" indent="-514350" algn="l">
              <a:buAutoNum type="arabicPeriod"/>
            </a:pPr>
            <a:r>
              <a:rPr lang="en-US" dirty="0" smtClean="0">
                <a:solidFill>
                  <a:schemeClr val="tx1"/>
                </a:solidFill>
              </a:rPr>
              <a:t>Select the first three names on the class roll.</a:t>
            </a:r>
          </a:p>
          <a:p>
            <a:pPr marL="514350" indent="-514350" algn="l">
              <a:buAutoNum type="arabicPeriod"/>
            </a:pPr>
            <a:r>
              <a:rPr lang="en-US" dirty="0" smtClean="0">
                <a:solidFill>
                  <a:schemeClr val="tx1"/>
                </a:solidFill>
              </a:rPr>
              <a:t>Select the first three student who volunteer.</a:t>
            </a:r>
          </a:p>
          <a:p>
            <a:pPr marL="514350" indent="-514350" algn="l">
              <a:buAutoNum type="arabicPeriod"/>
            </a:pPr>
            <a:r>
              <a:rPr lang="en-US" dirty="0" smtClean="0">
                <a:solidFill>
                  <a:schemeClr val="tx1"/>
                </a:solidFill>
              </a:rPr>
              <a:t>Place the names of the 22 students in a hat, mix them thoroughly, and select three names from the mix.</a:t>
            </a:r>
            <a:endParaRPr lang="en-US" dirty="0">
              <a:solidFill>
                <a:schemeClr val="tx1"/>
              </a:solidFill>
            </a:endParaRPr>
          </a:p>
          <a:p>
            <a:pPr marL="514350" indent="-514350" algn="l">
              <a:buAutoNum type="arabicPeriod"/>
            </a:pPr>
            <a:r>
              <a:rPr lang="en-US" dirty="0" smtClean="0">
                <a:solidFill>
                  <a:schemeClr val="tx1"/>
                </a:solidFill>
              </a:rPr>
              <a:t>Select the first three students who show up for class tomorrow.</a:t>
            </a:r>
          </a:p>
        </p:txBody>
      </p:sp>
      <p:sp>
        <p:nvSpPr>
          <p:cNvPr id="7" name="TextBox 6"/>
          <p:cNvSpPr txBox="1"/>
          <p:nvPr/>
        </p:nvSpPr>
        <p:spPr>
          <a:xfrm>
            <a:off x="228600" y="5712023"/>
            <a:ext cx="538134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S-IC School Advisory Panel</a:t>
            </a:r>
            <a:endParaRPr lang="en-US" sz="1400" dirty="0"/>
          </a:p>
        </p:txBody>
      </p:sp>
    </p:spTree>
    <p:extLst>
      <p:ext uri="{BB962C8B-B14F-4D97-AF65-F5344CB8AC3E}">
        <p14:creationId xmlns:p14="http://schemas.microsoft.com/office/powerpoint/2010/main" val="646316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066800"/>
            <a:ext cx="5943600" cy="5257800"/>
          </a:xfrm>
        </p:spPr>
        <p:txBody>
          <a:bodyPr/>
          <a:lstStyle/>
          <a:p>
            <a:pPr marL="571500" indent="-571500" algn="l">
              <a:buFont typeface="Arial" pitchFamily="34" charset="0"/>
              <a:buChar char="•"/>
            </a:pPr>
            <a:r>
              <a:rPr lang="en-US" dirty="0" smtClean="0">
                <a:solidFill>
                  <a:schemeClr val="tx1"/>
                </a:solidFill>
              </a:rPr>
              <a:t>Summarize, represent, and interpret data on a single count or measurement variable</a:t>
            </a:r>
          </a:p>
          <a:p>
            <a:pPr marL="571500" indent="-571500" algn="l">
              <a:buFont typeface="Arial" pitchFamily="34" charset="0"/>
              <a:buChar char="•"/>
            </a:pPr>
            <a:r>
              <a:rPr lang="en-US" dirty="0" smtClean="0">
                <a:solidFill>
                  <a:schemeClr val="tx1"/>
                </a:solidFill>
              </a:rPr>
              <a:t>Understand and evaluate random processes underlying statistical experiments</a:t>
            </a:r>
          </a:p>
          <a:p>
            <a:pPr marL="571500" indent="-571500" algn="l">
              <a:buFont typeface="Arial" pitchFamily="34" charset="0"/>
              <a:buChar char="•"/>
            </a:pPr>
            <a:r>
              <a:rPr lang="en-US" dirty="0" smtClean="0">
                <a:solidFill>
                  <a:schemeClr val="tx1"/>
                </a:solidFill>
              </a:rPr>
              <a:t>Make inferences and justify conclusions from sample surveys, experiments, and observational studies.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8912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9145</TotalTime>
  <Words>2531</Words>
  <Application>Microsoft Office PowerPoint</Application>
  <PresentationFormat>On-screen Show (4:3)</PresentationFormat>
  <Paragraphs>305</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~0980123</vt:lpstr>
      <vt:lpstr>CCGPS Mathematics Unit-by-Unit Grade Level Webinar Accelerated Analytic Geometry B/Advanced Algebra Unit 5: Inferences and Conclusions from Data August 29, 2013</vt:lpstr>
      <vt:lpstr>CCGPS Mathematics Unit-by-Unit Grade Level Webinar Accelerated Analytic Geometry B/Advanced Algebra Unit 5: Inferences and Conclusions from Data August 29, 2013</vt:lpstr>
      <vt:lpstr>Welcome!</vt:lpstr>
      <vt:lpstr>Wiki/Email Questions</vt:lpstr>
      <vt:lpstr>Wiki/Email Questions</vt:lpstr>
      <vt:lpstr>Activate your Brain </vt:lpstr>
      <vt:lpstr>Activate your Brain </vt:lpstr>
      <vt:lpstr>What’s the big idea?</vt:lpstr>
      <vt:lpstr>What’s the big idea?</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Assessment – Released Items</vt:lpstr>
      <vt:lpstr>Resource List</vt:lpstr>
      <vt:lpstr>Resources</vt:lpstr>
      <vt:lpstr>Resources</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873</cp:revision>
  <dcterms:created xsi:type="dcterms:W3CDTF">2012-04-02T19:02:51Z</dcterms:created>
  <dcterms:modified xsi:type="dcterms:W3CDTF">2013-08-28T16:23:35Z</dcterms:modified>
</cp:coreProperties>
</file>